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17"/>
  </p:notesMasterIdLst>
  <p:sldIdLst>
    <p:sldId id="266" r:id="rId2"/>
    <p:sldId id="267" r:id="rId3"/>
    <p:sldId id="256" r:id="rId4"/>
    <p:sldId id="257" r:id="rId5"/>
    <p:sldId id="258" r:id="rId6"/>
    <p:sldId id="259" r:id="rId7"/>
    <p:sldId id="260" r:id="rId8"/>
    <p:sldId id="261" r:id="rId9"/>
    <p:sldId id="265" r:id="rId10"/>
    <p:sldId id="262" r:id="rId11"/>
    <p:sldId id="263" r:id="rId12"/>
    <p:sldId id="264" r:id="rId13"/>
    <p:sldId id="270" r:id="rId14"/>
    <p:sldId id="269" r:id="rId15"/>
    <p:sldId id="271"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R" initials="RR" lastIdx="1" clrIdx="0">
    <p:extLst>
      <p:ext uri="{19B8F6BF-5375-455C-9EA6-DF929625EA0E}">
        <p15:presenceInfo xmlns:p15="http://schemas.microsoft.com/office/powerpoint/2012/main" userId="4540a76a8fac60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407" autoAdjust="0"/>
  </p:normalViewPr>
  <p:slideViewPr>
    <p:cSldViewPr snapToGrid="0" snapToObjects="1">
      <p:cViewPr varScale="1">
        <p:scale>
          <a:sx n="72" d="100"/>
          <a:sy n="72" d="100"/>
        </p:scale>
        <p:origin x="8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CC3B9-F8F8-4D1F-962D-41BC17F0F045}" type="doc">
      <dgm:prSet loTypeId="urn:microsoft.com/office/officeart/2008/layout/AlternatingHexagons" loCatId="list" qsTypeId="urn:microsoft.com/office/officeart/2005/8/quickstyle/simple5" qsCatId="simple" csTypeId="urn:microsoft.com/office/officeart/2005/8/colors/accent1_2" csCatId="accent1" phldr="1"/>
      <dgm:spPr/>
      <dgm:t>
        <a:bodyPr/>
        <a:lstStyle/>
        <a:p>
          <a:endParaRPr lang="en-IN"/>
        </a:p>
      </dgm:t>
    </dgm:pt>
    <dgm:pt modelId="{E687A4B7-2C74-42C5-9E5E-3D7D25551F56}" type="pres">
      <dgm:prSet presAssocID="{34ECC3B9-F8F8-4D1F-962D-41BC17F0F045}" presName="Name0" presStyleCnt="0">
        <dgm:presLayoutVars>
          <dgm:chMax/>
          <dgm:chPref/>
          <dgm:dir/>
          <dgm:animLvl val="lvl"/>
        </dgm:presLayoutVars>
      </dgm:prSet>
      <dgm:spPr/>
    </dgm:pt>
  </dgm:ptLst>
  <dgm:cxnLst>
    <dgm:cxn modelId="{973357C5-FDA9-4013-8D0E-2B2C698AAF84}" type="presOf" srcId="{34ECC3B9-F8F8-4D1F-962D-41BC17F0F045}" destId="{E687A4B7-2C74-42C5-9E5E-3D7D25551F56}" srcOrd="0"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02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48A87A34-81AB-432B-8DAE-1953F412C126}" type="datetimeFigureOut">
              <a:rPr lang="en-US" smtClean="0"/>
              <a:t>8/20/2024</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2843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30789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96168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32189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48995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89596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91239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48A87A34-81AB-432B-8DAE-1953F412C126}" type="datetimeFigureOut">
              <a:rPr lang="en-US" smtClean="0"/>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28608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48A87A34-81AB-432B-8DAE-1953F412C126}" type="datetimeFigureOut">
              <a:rPr lang="en-US" smtClean="0"/>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63113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03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77966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25170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36505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6314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12924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9421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50079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9783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48A87A34-81AB-432B-8DAE-1953F412C126}" type="datetimeFigureOut">
              <a:rPr lang="en-US" smtClean="0"/>
              <a:pPr/>
              <a:t>8/20/2024</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9313918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AB2B-184E-93B1-3A81-31F6445AF358}"/>
              </a:ext>
            </a:extLst>
          </p:cNvPr>
          <p:cNvSpPr txBox="1">
            <a:spLocks/>
          </p:cNvSpPr>
          <p:nvPr/>
        </p:nvSpPr>
        <p:spPr>
          <a:xfrm>
            <a:off x="663678" y="625318"/>
            <a:ext cx="9747820" cy="2920713"/>
          </a:xfrm>
          <a:prstGeom prst="rect">
            <a:avLst/>
          </a:prstGeom>
        </p:spPr>
        <p:txBody>
          <a:bodyPr/>
          <a:lst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solidFill>
                  <a:schemeClr val="accent6"/>
                </a:solidFill>
              </a:rPr>
              <a:t>DATA ANALYSIS AND VISUALIZATION ON WORLD POPULATION ANALYSIS</a:t>
            </a:r>
          </a:p>
        </p:txBody>
      </p:sp>
      <p:sp>
        <p:nvSpPr>
          <p:cNvPr id="3" name="Subtitle 2">
            <a:extLst>
              <a:ext uri="{FF2B5EF4-FFF2-40B4-BE49-F238E27FC236}">
                <a16:creationId xmlns:a16="http://schemas.microsoft.com/office/drawing/2014/main" id="{AE09AE28-0664-8E04-C927-78644506026B}"/>
              </a:ext>
            </a:extLst>
          </p:cNvPr>
          <p:cNvSpPr txBox="1">
            <a:spLocks/>
          </p:cNvSpPr>
          <p:nvPr/>
        </p:nvSpPr>
        <p:spPr>
          <a:xfrm>
            <a:off x="1774424" y="3724074"/>
            <a:ext cx="8637072" cy="977621"/>
          </a:xfrm>
          <a:prstGeom prst="rect">
            <a:avLst/>
          </a:prstGeom>
        </p:spPr>
        <p:txBody>
          <a:bodyPr/>
          <a:lst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a:lstStyle>
          <a:p>
            <a:r>
              <a:rPr lang="en-IN"/>
              <a:t>SONALI.R</a:t>
            </a:r>
          </a:p>
          <a:p>
            <a:r>
              <a:rPr lang="en-IN"/>
              <a:t>CRANES VARSITY</a:t>
            </a:r>
          </a:p>
        </p:txBody>
      </p:sp>
      <p:graphicFrame>
        <p:nvGraphicFramePr>
          <p:cNvPr id="4" name="Diagram 3">
            <a:extLst>
              <a:ext uri="{FF2B5EF4-FFF2-40B4-BE49-F238E27FC236}">
                <a16:creationId xmlns:a16="http://schemas.microsoft.com/office/drawing/2014/main" id="{EF64ABE4-4CE1-DF1C-04E5-40C957866ED4}"/>
              </a:ext>
            </a:extLst>
          </p:cNvPr>
          <p:cNvGraphicFramePr/>
          <p:nvPr>
            <p:extLst>
              <p:ext uri="{D42A27DB-BD31-4B8C-83A1-F6EECF244321}">
                <p14:modId xmlns:p14="http://schemas.microsoft.com/office/powerpoint/2010/main" val="1768163908"/>
              </p:ext>
            </p:extLst>
          </p:nvPr>
        </p:nvGraphicFramePr>
        <p:xfrm>
          <a:off x="6092959" y="2551470"/>
          <a:ext cx="8391832" cy="5545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hart 6">
            <a:extLst>
              <a:ext uri="{FF2B5EF4-FFF2-40B4-BE49-F238E27FC236}">
                <a16:creationId xmlns:a16="http://schemas.microsoft.com/office/drawing/2014/main" id="{9413BC69-AA4C-ADAF-2618-8B90BD104676}"/>
              </a:ext>
            </a:extLst>
          </p:cNvPr>
          <p:cNvGraphicFramePr/>
          <p:nvPr>
            <p:extLst>
              <p:ext uri="{D42A27DB-BD31-4B8C-83A1-F6EECF244321}">
                <p14:modId xmlns:p14="http://schemas.microsoft.com/office/powerpoint/2010/main" val="711407559"/>
              </p:ext>
            </p:extLst>
          </p:nvPr>
        </p:nvGraphicFramePr>
        <p:xfrm>
          <a:off x="3921574" y="2364515"/>
          <a:ext cx="9753600" cy="65024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6707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629" y="1642229"/>
            <a:ext cx="4945142" cy="4945142"/>
          </a:xfrm>
          <a:prstGeom prst="rect">
            <a:avLst/>
          </a:prstGeom>
        </p:spPr>
      </p:pic>
      <p:sp>
        <p:nvSpPr>
          <p:cNvPr id="6" name="Text 1"/>
          <p:cNvSpPr/>
          <p:nvPr/>
        </p:nvSpPr>
        <p:spPr>
          <a:xfrm>
            <a:off x="757833" y="1271468"/>
            <a:ext cx="7628334" cy="1273493"/>
          </a:xfrm>
          <a:prstGeom prst="rect">
            <a:avLst/>
          </a:prstGeom>
          <a:noFill/>
          <a:ln/>
        </p:spPr>
        <p:txBody>
          <a:bodyPr wrap="square" rtlCol="0" anchor="t"/>
          <a:lstStyle/>
          <a:p>
            <a:pPr marL="0" indent="0">
              <a:lnSpc>
                <a:spcPts val="5014"/>
              </a:lnSpc>
              <a:buNone/>
            </a:pPr>
            <a:r>
              <a:rPr lang="en-US" sz="4012" b="1" kern="0" spc="-80" dirty="0">
                <a:solidFill>
                  <a:srgbClr val="D73AD7"/>
                </a:solidFill>
                <a:latin typeface="Source Serif Pro" pitchFamily="34" charset="0"/>
                <a:ea typeface="Source Serif Pro" pitchFamily="34" charset="-122"/>
                <a:cs typeface="Source Serif Pro" pitchFamily="34" charset="-120"/>
              </a:rPr>
              <a:t>Importance of Data Analysis and Visualization</a:t>
            </a:r>
            <a:endParaRPr lang="en-US" sz="4012" dirty="0"/>
          </a:p>
        </p:txBody>
      </p:sp>
      <p:sp>
        <p:nvSpPr>
          <p:cNvPr id="7" name="Shape 2"/>
          <p:cNvSpPr/>
          <p:nvPr/>
        </p:nvSpPr>
        <p:spPr>
          <a:xfrm>
            <a:off x="757833" y="2869644"/>
            <a:ext cx="3705939" cy="1935956"/>
          </a:xfrm>
          <a:prstGeom prst="roundRect">
            <a:avLst>
              <a:gd name="adj" fmla="val 4697"/>
            </a:avLst>
          </a:prstGeom>
          <a:solidFill>
            <a:srgbClr val="F4D4F7"/>
          </a:solidFill>
          <a:ln w="7620">
            <a:solidFill>
              <a:srgbClr val="DABADD"/>
            </a:solidFill>
            <a:prstDash val="solid"/>
          </a:ln>
        </p:spPr>
      </p:sp>
      <p:sp>
        <p:nvSpPr>
          <p:cNvPr id="8" name="Text 3"/>
          <p:cNvSpPr/>
          <p:nvPr/>
        </p:nvSpPr>
        <p:spPr>
          <a:xfrm>
            <a:off x="981908" y="3093720"/>
            <a:ext cx="2970371" cy="318492"/>
          </a:xfrm>
          <a:prstGeom prst="rect">
            <a:avLst/>
          </a:prstGeom>
          <a:noFill/>
          <a:ln/>
        </p:spPr>
        <p:txBody>
          <a:bodyPr wrap="none" rtlCol="0" anchor="t"/>
          <a:lstStyle/>
          <a:p>
            <a:pPr marL="0" indent="0">
              <a:lnSpc>
                <a:spcPts val="2507"/>
              </a:lnSpc>
              <a:buNone/>
            </a:pPr>
            <a:r>
              <a:rPr lang="en-US" sz="2006" b="1" kern="0" spc="-40" dirty="0">
                <a:solidFill>
                  <a:srgbClr val="272525"/>
                </a:solidFill>
                <a:latin typeface="Source Serif Pro" pitchFamily="34" charset="0"/>
                <a:ea typeface="Source Serif Pro" pitchFamily="34" charset="-122"/>
                <a:cs typeface="Source Serif Pro" pitchFamily="34" charset="-120"/>
              </a:rPr>
              <a:t>Informed Decision Making</a:t>
            </a:r>
            <a:endParaRPr lang="en-US" sz="2006" dirty="0"/>
          </a:p>
        </p:txBody>
      </p:sp>
      <p:sp>
        <p:nvSpPr>
          <p:cNvPr id="9" name="Text 4"/>
          <p:cNvSpPr/>
          <p:nvPr/>
        </p:nvSpPr>
        <p:spPr>
          <a:xfrm>
            <a:off x="981908" y="3542109"/>
            <a:ext cx="3257788" cy="1039416"/>
          </a:xfrm>
          <a:prstGeom prst="rect">
            <a:avLst/>
          </a:prstGeom>
          <a:noFill/>
          <a:ln/>
        </p:spPr>
        <p:txBody>
          <a:bodyPr wrap="square" rtlCol="0" anchor="t"/>
          <a:lstStyle/>
          <a:p>
            <a:pPr marL="0" indent="0">
              <a:lnSpc>
                <a:spcPts val="2728"/>
              </a:lnSpc>
              <a:buNone/>
            </a:pPr>
            <a:r>
              <a:rPr lang="en-US" sz="1705" kern="0" spc="-34" dirty="0">
                <a:solidFill>
                  <a:srgbClr val="272525"/>
                </a:solidFill>
                <a:latin typeface="Source Sans Pro" pitchFamily="34" charset="0"/>
                <a:ea typeface="Source Sans Pro" pitchFamily="34" charset="-122"/>
                <a:cs typeface="Source Sans Pro" pitchFamily="34" charset="-120"/>
              </a:rPr>
              <a:t>Data analysis provides insights that support evidence-based decisions, leading to better outcomes.</a:t>
            </a:r>
            <a:endParaRPr lang="en-US" sz="1705" dirty="0"/>
          </a:p>
        </p:txBody>
      </p:sp>
      <p:sp>
        <p:nvSpPr>
          <p:cNvPr id="10" name="Shape 5"/>
          <p:cNvSpPr/>
          <p:nvPr/>
        </p:nvSpPr>
        <p:spPr>
          <a:xfrm>
            <a:off x="4680228" y="2869644"/>
            <a:ext cx="3705939" cy="1935956"/>
          </a:xfrm>
          <a:prstGeom prst="roundRect">
            <a:avLst>
              <a:gd name="adj" fmla="val 4697"/>
            </a:avLst>
          </a:prstGeom>
          <a:solidFill>
            <a:srgbClr val="F4D4F7"/>
          </a:solidFill>
          <a:ln w="7620">
            <a:solidFill>
              <a:srgbClr val="DABADD"/>
            </a:solidFill>
            <a:prstDash val="solid"/>
          </a:ln>
        </p:spPr>
      </p:sp>
      <p:sp>
        <p:nvSpPr>
          <p:cNvPr id="11" name="Text 6"/>
          <p:cNvSpPr/>
          <p:nvPr/>
        </p:nvSpPr>
        <p:spPr>
          <a:xfrm>
            <a:off x="4904303" y="3093720"/>
            <a:ext cx="2547342" cy="318492"/>
          </a:xfrm>
          <a:prstGeom prst="rect">
            <a:avLst/>
          </a:prstGeom>
          <a:noFill/>
          <a:ln/>
        </p:spPr>
        <p:txBody>
          <a:bodyPr wrap="none" rtlCol="0" anchor="t"/>
          <a:lstStyle/>
          <a:p>
            <a:pPr marL="0" indent="0">
              <a:lnSpc>
                <a:spcPts val="2507"/>
              </a:lnSpc>
              <a:buNone/>
            </a:pPr>
            <a:r>
              <a:rPr lang="en-US" sz="2006" b="1" kern="0" spc="-40" dirty="0">
                <a:solidFill>
                  <a:srgbClr val="272525"/>
                </a:solidFill>
                <a:latin typeface="Source Serif Pro" pitchFamily="34" charset="0"/>
                <a:ea typeface="Source Serif Pro" pitchFamily="34" charset="-122"/>
                <a:cs typeface="Source Serif Pro" pitchFamily="34" charset="-120"/>
              </a:rPr>
              <a:t>Problem Solving</a:t>
            </a:r>
            <a:endParaRPr lang="en-US" sz="2006" dirty="0"/>
          </a:p>
        </p:txBody>
      </p:sp>
      <p:sp>
        <p:nvSpPr>
          <p:cNvPr id="12" name="Text 7"/>
          <p:cNvSpPr/>
          <p:nvPr/>
        </p:nvSpPr>
        <p:spPr>
          <a:xfrm>
            <a:off x="4904303" y="3542109"/>
            <a:ext cx="3257788" cy="1039416"/>
          </a:xfrm>
          <a:prstGeom prst="rect">
            <a:avLst/>
          </a:prstGeom>
          <a:noFill/>
          <a:ln/>
        </p:spPr>
        <p:txBody>
          <a:bodyPr wrap="square" rtlCol="0" anchor="t"/>
          <a:lstStyle/>
          <a:p>
            <a:pPr marL="0" indent="0">
              <a:lnSpc>
                <a:spcPts val="2728"/>
              </a:lnSpc>
              <a:buNone/>
            </a:pPr>
            <a:r>
              <a:rPr lang="en-US" sz="1705" kern="0" spc="-34" dirty="0">
                <a:solidFill>
                  <a:srgbClr val="272525"/>
                </a:solidFill>
                <a:latin typeface="Source Sans Pro" pitchFamily="34" charset="0"/>
                <a:ea typeface="Source Sans Pro" pitchFamily="34" charset="-122"/>
                <a:cs typeface="Source Sans Pro" pitchFamily="34" charset="-120"/>
              </a:rPr>
              <a:t>By uncovering patterns and trends, data analysis helps identify and address problems effectively.</a:t>
            </a:r>
            <a:endParaRPr lang="en-US" sz="1705" dirty="0"/>
          </a:p>
        </p:txBody>
      </p:sp>
      <p:sp>
        <p:nvSpPr>
          <p:cNvPr id="13" name="Shape 8"/>
          <p:cNvSpPr/>
          <p:nvPr/>
        </p:nvSpPr>
        <p:spPr>
          <a:xfrm>
            <a:off x="757833" y="5022056"/>
            <a:ext cx="3705939" cy="1935956"/>
          </a:xfrm>
          <a:prstGeom prst="roundRect">
            <a:avLst>
              <a:gd name="adj" fmla="val 4697"/>
            </a:avLst>
          </a:prstGeom>
          <a:solidFill>
            <a:srgbClr val="F4D4F7"/>
          </a:solidFill>
          <a:ln w="7620">
            <a:solidFill>
              <a:srgbClr val="DABADD"/>
            </a:solidFill>
            <a:prstDash val="solid"/>
          </a:ln>
        </p:spPr>
      </p:sp>
      <p:sp>
        <p:nvSpPr>
          <p:cNvPr id="14" name="Text 9"/>
          <p:cNvSpPr/>
          <p:nvPr/>
        </p:nvSpPr>
        <p:spPr>
          <a:xfrm>
            <a:off x="981908" y="5246132"/>
            <a:ext cx="2839522" cy="318492"/>
          </a:xfrm>
          <a:prstGeom prst="rect">
            <a:avLst/>
          </a:prstGeom>
          <a:noFill/>
          <a:ln/>
        </p:spPr>
        <p:txBody>
          <a:bodyPr wrap="none" rtlCol="0" anchor="t"/>
          <a:lstStyle/>
          <a:p>
            <a:pPr marL="0" indent="0">
              <a:lnSpc>
                <a:spcPts val="2507"/>
              </a:lnSpc>
              <a:buNone/>
            </a:pPr>
            <a:r>
              <a:rPr lang="en-US" sz="2006" b="1" kern="0" spc="-40" dirty="0">
                <a:solidFill>
                  <a:srgbClr val="272525"/>
                </a:solidFill>
                <a:latin typeface="Source Serif Pro" pitchFamily="34" charset="0"/>
                <a:ea typeface="Source Serif Pro" pitchFamily="34" charset="-122"/>
                <a:cs typeface="Source Serif Pro" pitchFamily="34" charset="-120"/>
              </a:rPr>
              <a:t>Innovation and Discovery</a:t>
            </a:r>
            <a:endParaRPr lang="en-US" sz="2006" dirty="0"/>
          </a:p>
        </p:txBody>
      </p:sp>
      <p:sp>
        <p:nvSpPr>
          <p:cNvPr id="15" name="Text 10"/>
          <p:cNvSpPr/>
          <p:nvPr/>
        </p:nvSpPr>
        <p:spPr>
          <a:xfrm>
            <a:off x="981908" y="5694521"/>
            <a:ext cx="3257788" cy="1039416"/>
          </a:xfrm>
          <a:prstGeom prst="rect">
            <a:avLst/>
          </a:prstGeom>
          <a:noFill/>
          <a:ln/>
        </p:spPr>
        <p:txBody>
          <a:bodyPr wrap="square" rtlCol="0" anchor="t"/>
          <a:lstStyle/>
          <a:p>
            <a:pPr marL="0" indent="0">
              <a:lnSpc>
                <a:spcPts val="2728"/>
              </a:lnSpc>
              <a:buNone/>
            </a:pPr>
            <a:r>
              <a:rPr lang="en-US" sz="1705" kern="0" spc="-34" dirty="0">
                <a:solidFill>
                  <a:srgbClr val="272525"/>
                </a:solidFill>
                <a:latin typeface="Source Sans Pro" pitchFamily="34" charset="0"/>
                <a:ea typeface="Source Sans Pro" pitchFamily="34" charset="-122"/>
                <a:cs typeface="Source Sans Pro" pitchFamily="34" charset="-120"/>
              </a:rPr>
              <a:t>Data analysis can lead to new insights, breakthroughs, and innovations in various fields.</a:t>
            </a:r>
            <a:endParaRPr lang="en-US" sz="1705" dirty="0"/>
          </a:p>
        </p:txBody>
      </p:sp>
      <p:sp>
        <p:nvSpPr>
          <p:cNvPr id="16" name="Shape 11"/>
          <p:cNvSpPr/>
          <p:nvPr/>
        </p:nvSpPr>
        <p:spPr>
          <a:xfrm>
            <a:off x="4680228" y="5022056"/>
            <a:ext cx="3705939" cy="1935956"/>
          </a:xfrm>
          <a:prstGeom prst="roundRect">
            <a:avLst>
              <a:gd name="adj" fmla="val 4697"/>
            </a:avLst>
          </a:prstGeom>
          <a:solidFill>
            <a:srgbClr val="F4D4F7"/>
          </a:solidFill>
          <a:ln w="7620">
            <a:solidFill>
              <a:srgbClr val="DABADD"/>
            </a:solidFill>
            <a:prstDash val="solid"/>
          </a:ln>
        </p:spPr>
      </p:sp>
      <p:sp>
        <p:nvSpPr>
          <p:cNvPr id="17" name="Text 12"/>
          <p:cNvSpPr/>
          <p:nvPr/>
        </p:nvSpPr>
        <p:spPr>
          <a:xfrm>
            <a:off x="4904303" y="5246132"/>
            <a:ext cx="2547342" cy="318492"/>
          </a:xfrm>
          <a:prstGeom prst="rect">
            <a:avLst/>
          </a:prstGeom>
          <a:noFill/>
          <a:ln/>
        </p:spPr>
        <p:txBody>
          <a:bodyPr wrap="none" rtlCol="0" anchor="t"/>
          <a:lstStyle/>
          <a:p>
            <a:pPr marL="0" indent="0">
              <a:lnSpc>
                <a:spcPts val="2507"/>
              </a:lnSpc>
              <a:buNone/>
            </a:pPr>
            <a:r>
              <a:rPr lang="en-US" sz="2006" b="1" kern="0" spc="-40" dirty="0">
                <a:solidFill>
                  <a:srgbClr val="272525"/>
                </a:solidFill>
                <a:latin typeface="Source Serif Pro" pitchFamily="34" charset="0"/>
                <a:ea typeface="Source Serif Pro" pitchFamily="34" charset="-122"/>
                <a:cs typeface="Source Serif Pro" pitchFamily="34" charset="-120"/>
              </a:rPr>
              <a:t>Improved Efficiency</a:t>
            </a:r>
            <a:endParaRPr lang="en-US" sz="2006" dirty="0"/>
          </a:p>
        </p:txBody>
      </p:sp>
      <p:sp>
        <p:nvSpPr>
          <p:cNvPr id="18" name="Text 13"/>
          <p:cNvSpPr/>
          <p:nvPr/>
        </p:nvSpPr>
        <p:spPr>
          <a:xfrm>
            <a:off x="4904303" y="5694521"/>
            <a:ext cx="3257788" cy="1039416"/>
          </a:xfrm>
          <a:prstGeom prst="rect">
            <a:avLst/>
          </a:prstGeom>
          <a:noFill/>
          <a:ln/>
        </p:spPr>
        <p:txBody>
          <a:bodyPr wrap="square" rtlCol="0" anchor="t"/>
          <a:lstStyle/>
          <a:p>
            <a:pPr marL="0" indent="0">
              <a:lnSpc>
                <a:spcPts val="2728"/>
              </a:lnSpc>
              <a:buNone/>
            </a:pPr>
            <a:r>
              <a:rPr lang="en-US" sz="1705" kern="0" spc="-34" dirty="0">
                <a:solidFill>
                  <a:srgbClr val="272525"/>
                </a:solidFill>
                <a:latin typeface="Source Sans Pro" pitchFamily="34" charset="0"/>
                <a:ea typeface="Source Sans Pro" pitchFamily="34" charset="-122"/>
                <a:cs typeface="Source Sans Pro" pitchFamily="34" charset="-120"/>
              </a:rPr>
              <a:t>By automating tasks and identifying areas for optimization, data analysis enhances efficiency and productivity.</a:t>
            </a:r>
            <a:endParaRPr lang="en-US" sz="170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9204" y="2485430"/>
            <a:ext cx="4887873" cy="3258622"/>
          </a:xfrm>
          <a:prstGeom prst="rect">
            <a:avLst/>
          </a:prstGeom>
        </p:spPr>
      </p:pic>
      <p:sp>
        <p:nvSpPr>
          <p:cNvPr id="6" name="Text 1"/>
          <p:cNvSpPr/>
          <p:nvPr/>
        </p:nvSpPr>
        <p:spPr>
          <a:xfrm>
            <a:off x="6324124" y="895231"/>
            <a:ext cx="7468553" cy="1408033"/>
          </a:xfrm>
          <a:prstGeom prst="rect">
            <a:avLst/>
          </a:prstGeom>
          <a:noFill/>
          <a:ln/>
        </p:spPr>
        <p:txBody>
          <a:bodyPr wrap="square" rtlCol="0" anchor="t"/>
          <a:lstStyle/>
          <a:p>
            <a:pPr marL="0" indent="0">
              <a:lnSpc>
                <a:spcPts val="5544"/>
              </a:lnSpc>
              <a:buNone/>
            </a:pPr>
            <a:r>
              <a:rPr lang="en-US" sz="4435" b="1" kern="0" spc="-89" dirty="0">
                <a:solidFill>
                  <a:srgbClr val="D73AD7"/>
                </a:solidFill>
                <a:latin typeface="Source Serif Pro" pitchFamily="34" charset="0"/>
                <a:ea typeface="Source Serif Pro" pitchFamily="34" charset="-122"/>
                <a:cs typeface="Source Serif Pro" pitchFamily="34" charset="-120"/>
              </a:rPr>
              <a:t>Ethical Considerations in Data Analysis</a:t>
            </a:r>
            <a:endParaRPr lang="en-US" sz="4435" dirty="0"/>
          </a:p>
        </p:txBody>
      </p:sp>
      <p:sp>
        <p:nvSpPr>
          <p:cNvPr id="7" name="Shape 2"/>
          <p:cNvSpPr/>
          <p:nvPr/>
        </p:nvSpPr>
        <p:spPr>
          <a:xfrm>
            <a:off x="6324124" y="2662238"/>
            <a:ext cx="7468553" cy="4672132"/>
          </a:xfrm>
          <a:prstGeom prst="roundRect">
            <a:avLst>
              <a:gd name="adj" fmla="val 2152"/>
            </a:avLst>
          </a:prstGeom>
          <a:noFill/>
          <a:ln w="7620">
            <a:solidFill>
              <a:srgbClr val="000000">
                <a:alpha val="8000"/>
              </a:srgbClr>
            </a:solidFill>
            <a:prstDash val="solid"/>
          </a:ln>
        </p:spPr>
      </p:sp>
      <p:sp>
        <p:nvSpPr>
          <p:cNvPr id="8" name="Shape 3"/>
          <p:cNvSpPr/>
          <p:nvPr/>
        </p:nvSpPr>
        <p:spPr>
          <a:xfrm>
            <a:off x="6331744" y="2669857"/>
            <a:ext cx="7453312" cy="1068467"/>
          </a:xfrm>
          <a:prstGeom prst="rect">
            <a:avLst/>
          </a:prstGeom>
          <a:solidFill>
            <a:srgbClr val="FFFFFF">
              <a:alpha val="4000"/>
            </a:srgbClr>
          </a:solidFill>
          <a:ln/>
        </p:spPr>
      </p:sp>
      <p:sp>
        <p:nvSpPr>
          <p:cNvPr id="9" name="Text 4"/>
          <p:cNvSpPr/>
          <p:nvPr/>
        </p:nvSpPr>
        <p:spPr>
          <a:xfrm>
            <a:off x="6571059" y="2821067"/>
            <a:ext cx="3244215" cy="383024"/>
          </a:xfrm>
          <a:prstGeom prst="rect">
            <a:avLst/>
          </a:prstGeom>
          <a:noFill/>
          <a:ln/>
        </p:spPr>
        <p:txBody>
          <a:bodyPr wrap="non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Privacy</a:t>
            </a:r>
            <a:endParaRPr lang="en-US" sz="1885" dirty="0"/>
          </a:p>
        </p:txBody>
      </p:sp>
      <p:sp>
        <p:nvSpPr>
          <p:cNvPr id="10" name="Text 5"/>
          <p:cNvSpPr/>
          <p:nvPr/>
        </p:nvSpPr>
        <p:spPr>
          <a:xfrm>
            <a:off x="10301526" y="2821067"/>
            <a:ext cx="3244215" cy="766048"/>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Protecting sensitive data and ensuring confidentiality.</a:t>
            </a:r>
            <a:endParaRPr lang="en-US" sz="1885" dirty="0"/>
          </a:p>
        </p:txBody>
      </p:sp>
      <p:sp>
        <p:nvSpPr>
          <p:cNvPr id="11" name="Shape 6"/>
          <p:cNvSpPr/>
          <p:nvPr/>
        </p:nvSpPr>
        <p:spPr>
          <a:xfrm>
            <a:off x="6331744" y="3738324"/>
            <a:ext cx="7453312" cy="1068467"/>
          </a:xfrm>
          <a:prstGeom prst="rect">
            <a:avLst/>
          </a:prstGeom>
          <a:solidFill>
            <a:srgbClr val="000000">
              <a:alpha val="4000"/>
            </a:srgbClr>
          </a:solidFill>
          <a:ln/>
        </p:spPr>
      </p:sp>
      <p:sp>
        <p:nvSpPr>
          <p:cNvPr id="12" name="Text 7"/>
          <p:cNvSpPr/>
          <p:nvPr/>
        </p:nvSpPr>
        <p:spPr>
          <a:xfrm>
            <a:off x="6571059" y="3889534"/>
            <a:ext cx="3244215" cy="383024"/>
          </a:xfrm>
          <a:prstGeom prst="rect">
            <a:avLst/>
          </a:prstGeom>
          <a:noFill/>
          <a:ln/>
        </p:spPr>
        <p:txBody>
          <a:bodyPr wrap="non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Bias</a:t>
            </a:r>
            <a:endParaRPr lang="en-US" sz="1885" dirty="0"/>
          </a:p>
        </p:txBody>
      </p:sp>
      <p:sp>
        <p:nvSpPr>
          <p:cNvPr id="13" name="Text 8"/>
          <p:cNvSpPr/>
          <p:nvPr/>
        </p:nvSpPr>
        <p:spPr>
          <a:xfrm>
            <a:off x="10301526" y="3889534"/>
            <a:ext cx="3244215" cy="766048"/>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Minimizing bias in data collection, analysis, and interpretation.</a:t>
            </a:r>
            <a:endParaRPr lang="en-US" sz="1885" dirty="0"/>
          </a:p>
        </p:txBody>
      </p:sp>
      <p:sp>
        <p:nvSpPr>
          <p:cNvPr id="14" name="Shape 9"/>
          <p:cNvSpPr/>
          <p:nvPr/>
        </p:nvSpPr>
        <p:spPr>
          <a:xfrm>
            <a:off x="6331744" y="4806791"/>
            <a:ext cx="7453312" cy="1068467"/>
          </a:xfrm>
          <a:prstGeom prst="rect">
            <a:avLst/>
          </a:prstGeom>
          <a:solidFill>
            <a:srgbClr val="FFFFFF">
              <a:alpha val="4000"/>
            </a:srgbClr>
          </a:solidFill>
          <a:ln/>
        </p:spPr>
      </p:sp>
      <p:sp>
        <p:nvSpPr>
          <p:cNvPr id="15" name="Text 10"/>
          <p:cNvSpPr/>
          <p:nvPr/>
        </p:nvSpPr>
        <p:spPr>
          <a:xfrm>
            <a:off x="6571059" y="4958001"/>
            <a:ext cx="3244215" cy="383024"/>
          </a:xfrm>
          <a:prstGeom prst="rect">
            <a:avLst/>
          </a:prstGeom>
          <a:noFill/>
          <a:ln/>
        </p:spPr>
        <p:txBody>
          <a:bodyPr wrap="non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Transparency</a:t>
            </a:r>
            <a:endParaRPr lang="en-US" sz="1885" dirty="0"/>
          </a:p>
        </p:txBody>
      </p:sp>
      <p:sp>
        <p:nvSpPr>
          <p:cNvPr id="16" name="Text 11"/>
          <p:cNvSpPr/>
          <p:nvPr/>
        </p:nvSpPr>
        <p:spPr>
          <a:xfrm>
            <a:off x="10301526" y="4958001"/>
            <a:ext cx="3244215" cy="766048"/>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Being transparent about data sources, methods, and results.</a:t>
            </a:r>
            <a:endParaRPr lang="en-US" sz="1885" dirty="0"/>
          </a:p>
        </p:txBody>
      </p:sp>
      <p:sp>
        <p:nvSpPr>
          <p:cNvPr id="17" name="Shape 12"/>
          <p:cNvSpPr/>
          <p:nvPr/>
        </p:nvSpPr>
        <p:spPr>
          <a:xfrm>
            <a:off x="6331744" y="5875258"/>
            <a:ext cx="7453312" cy="1451491"/>
          </a:xfrm>
          <a:prstGeom prst="rect">
            <a:avLst/>
          </a:prstGeom>
          <a:solidFill>
            <a:srgbClr val="000000">
              <a:alpha val="4000"/>
            </a:srgbClr>
          </a:solidFill>
          <a:ln/>
        </p:spPr>
      </p:sp>
      <p:sp>
        <p:nvSpPr>
          <p:cNvPr id="18" name="Text 13"/>
          <p:cNvSpPr/>
          <p:nvPr/>
        </p:nvSpPr>
        <p:spPr>
          <a:xfrm>
            <a:off x="6571059" y="6026468"/>
            <a:ext cx="3244215" cy="383024"/>
          </a:xfrm>
          <a:prstGeom prst="rect">
            <a:avLst/>
          </a:prstGeom>
          <a:noFill/>
          <a:ln/>
        </p:spPr>
        <p:txBody>
          <a:bodyPr wrap="non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Fairness</a:t>
            </a:r>
            <a:endParaRPr lang="en-US" sz="1885" dirty="0"/>
          </a:p>
        </p:txBody>
      </p:sp>
      <p:sp>
        <p:nvSpPr>
          <p:cNvPr id="19" name="Text 14"/>
          <p:cNvSpPr/>
          <p:nvPr/>
        </p:nvSpPr>
        <p:spPr>
          <a:xfrm>
            <a:off x="10301526" y="6026468"/>
            <a:ext cx="3244215" cy="1149072"/>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Ensuring that data analysis and its applications are fair and equitable.</a:t>
            </a:r>
            <a:endParaRPr lang="en-US" sz="188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857262"/>
          </a:xfrm>
          <a:prstGeom prst="rect">
            <a:avLst/>
          </a:prstGeom>
        </p:spPr>
      </p:pic>
      <p:pic>
        <p:nvPicPr>
          <p:cNvPr id="5" name="Image 2" descr="preencoded.png"/>
          <p:cNvPicPr>
            <a:picLocks noChangeAspect="1"/>
          </p:cNvPicPr>
          <p:nvPr/>
        </p:nvPicPr>
        <p:blipFill>
          <a:blip r:embed="rId5"/>
          <a:stretch>
            <a:fillRect/>
          </a:stretch>
        </p:blipFill>
        <p:spPr>
          <a:xfrm>
            <a:off x="5601176" y="285631"/>
            <a:ext cx="3427928" cy="2286000"/>
          </a:xfrm>
          <a:prstGeom prst="rect">
            <a:avLst/>
          </a:prstGeom>
        </p:spPr>
      </p:pic>
      <p:sp>
        <p:nvSpPr>
          <p:cNvPr id="6" name="Text 1"/>
          <p:cNvSpPr/>
          <p:nvPr/>
        </p:nvSpPr>
        <p:spPr>
          <a:xfrm>
            <a:off x="799981" y="3667839"/>
            <a:ext cx="5471636" cy="672227"/>
          </a:xfrm>
          <a:prstGeom prst="rect">
            <a:avLst/>
          </a:prstGeom>
          <a:noFill/>
          <a:ln/>
        </p:spPr>
        <p:txBody>
          <a:bodyPr wrap="none" rtlCol="0" anchor="t"/>
          <a:lstStyle/>
          <a:p>
            <a:pPr marL="0" indent="0">
              <a:lnSpc>
                <a:spcPts val="5294"/>
              </a:lnSpc>
              <a:buNone/>
            </a:pPr>
            <a:r>
              <a:rPr lang="en-US" sz="4235" b="1" kern="0" spc="-85" dirty="0">
                <a:solidFill>
                  <a:srgbClr val="D73AD7"/>
                </a:solidFill>
                <a:latin typeface="Source Serif Pro" pitchFamily="34" charset="0"/>
                <a:ea typeface="Source Serif Pro" pitchFamily="34" charset="-122"/>
                <a:cs typeface="Source Serif Pro" pitchFamily="34" charset="-120"/>
              </a:rPr>
              <a:t>Trends in Data Analysis</a:t>
            </a:r>
            <a:endParaRPr lang="en-US" sz="4235" dirty="0"/>
          </a:p>
        </p:txBody>
      </p:sp>
      <p:pic>
        <p:nvPicPr>
          <p:cNvPr id="7" name="Image 3" descr="preencoded.png"/>
          <p:cNvPicPr>
            <a:picLocks noChangeAspect="1"/>
          </p:cNvPicPr>
          <p:nvPr/>
        </p:nvPicPr>
        <p:blipFill>
          <a:blip r:embed="rId6"/>
          <a:stretch>
            <a:fillRect/>
          </a:stretch>
        </p:blipFill>
        <p:spPr>
          <a:xfrm>
            <a:off x="799981" y="4682847"/>
            <a:ext cx="571381" cy="571381"/>
          </a:xfrm>
          <a:prstGeom prst="rect">
            <a:avLst/>
          </a:prstGeom>
        </p:spPr>
      </p:pic>
      <p:sp>
        <p:nvSpPr>
          <p:cNvPr id="8" name="Text 2"/>
          <p:cNvSpPr/>
          <p:nvPr/>
        </p:nvSpPr>
        <p:spPr>
          <a:xfrm>
            <a:off x="799981" y="5482709"/>
            <a:ext cx="2994660" cy="336113"/>
          </a:xfrm>
          <a:prstGeom prst="rect">
            <a:avLst/>
          </a:prstGeom>
          <a:noFill/>
          <a:ln/>
        </p:spPr>
        <p:txBody>
          <a:bodyPr wrap="none" rtlCol="0" anchor="t"/>
          <a:lstStyle/>
          <a:p>
            <a:pPr marL="0" indent="0" algn="l">
              <a:lnSpc>
                <a:spcPts val="2647"/>
              </a:lnSpc>
              <a:buNone/>
            </a:pPr>
            <a:r>
              <a:rPr lang="en-US" sz="2118" b="1" kern="0" spc="-42" dirty="0">
                <a:solidFill>
                  <a:srgbClr val="272525"/>
                </a:solidFill>
                <a:latin typeface="Source Serif Pro" pitchFamily="34" charset="0"/>
                <a:ea typeface="Source Serif Pro" pitchFamily="34" charset="-122"/>
                <a:cs typeface="Source Serif Pro" pitchFamily="34" charset="-120"/>
              </a:rPr>
              <a:t>Artificial Intelligence (AI)</a:t>
            </a:r>
            <a:endParaRPr lang="en-US" sz="2118" dirty="0"/>
          </a:p>
        </p:txBody>
      </p:sp>
      <p:sp>
        <p:nvSpPr>
          <p:cNvPr id="9" name="Text 3"/>
          <p:cNvSpPr/>
          <p:nvPr/>
        </p:nvSpPr>
        <p:spPr>
          <a:xfrm>
            <a:off x="799981" y="5955863"/>
            <a:ext cx="3000494" cy="1463040"/>
          </a:xfrm>
          <a:prstGeom prst="rect">
            <a:avLst/>
          </a:prstGeom>
          <a:noFill/>
          <a:ln/>
        </p:spPr>
        <p:txBody>
          <a:bodyPr wrap="square" rtlCol="0" anchor="t"/>
          <a:lstStyle/>
          <a:p>
            <a:pPr marL="0" indent="0" algn="l">
              <a:lnSpc>
                <a:spcPts val="2880"/>
              </a:lnSpc>
              <a:buNone/>
            </a:pPr>
            <a:r>
              <a:rPr lang="en-US" sz="1800" kern="0" spc="-36" dirty="0">
                <a:solidFill>
                  <a:srgbClr val="272525"/>
                </a:solidFill>
                <a:latin typeface="Source Sans Pro" pitchFamily="34" charset="0"/>
                <a:ea typeface="Source Sans Pro" pitchFamily="34" charset="-122"/>
                <a:cs typeface="Source Sans Pro" pitchFamily="34" charset="-120"/>
              </a:rPr>
              <a:t>AI-powered algorithms are transforming data analysis, enabling more sophisticated insights and predictions.</a:t>
            </a:r>
            <a:endParaRPr lang="en-US" sz="1800" dirty="0"/>
          </a:p>
        </p:txBody>
      </p:sp>
      <p:pic>
        <p:nvPicPr>
          <p:cNvPr id="10" name="Image 4" descr="preencoded.png"/>
          <p:cNvPicPr>
            <a:picLocks noChangeAspect="1"/>
          </p:cNvPicPr>
          <p:nvPr/>
        </p:nvPicPr>
        <p:blipFill>
          <a:blip r:embed="rId7"/>
          <a:stretch>
            <a:fillRect/>
          </a:stretch>
        </p:blipFill>
        <p:spPr>
          <a:xfrm>
            <a:off x="4143256" y="4682847"/>
            <a:ext cx="571381" cy="571381"/>
          </a:xfrm>
          <a:prstGeom prst="rect">
            <a:avLst/>
          </a:prstGeom>
        </p:spPr>
      </p:pic>
      <p:sp>
        <p:nvSpPr>
          <p:cNvPr id="11" name="Text 4"/>
          <p:cNvSpPr/>
          <p:nvPr/>
        </p:nvSpPr>
        <p:spPr>
          <a:xfrm>
            <a:off x="4143256" y="5482709"/>
            <a:ext cx="2689146" cy="336113"/>
          </a:xfrm>
          <a:prstGeom prst="rect">
            <a:avLst/>
          </a:prstGeom>
          <a:noFill/>
          <a:ln/>
        </p:spPr>
        <p:txBody>
          <a:bodyPr wrap="none" rtlCol="0" anchor="t"/>
          <a:lstStyle/>
          <a:p>
            <a:pPr marL="0" indent="0" algn="l">
              <a:lnSpc>
                <a:spcPts val="2647"/>
              </a:lnSpc>
              <a:buNone/>
            </a:pPr>
            <a:r>
              <a:rPr lang="en-US" sz="2118" b="1" kern="0" spc="-42" dirty="0">
                <a:solidFill>
                  <a:srgbClr val="272525"/>
                </a:solidFill>
                <a:latin typeface="Source Serif Pro" pitchFamily="34" charset="0"/>
                <a:ea typeface="Source Serif Pro" pitchFamily="34" charset="-122"/>
                <a:cs typeface="Source Serif Pro" pitchFamily="34" charset="-120"/>
              </a:rPr>
              <a:t>Big Data</a:t>
            </a:r>
            <a:endParaRPr lang="en-US" sz="2118" dirty="0"/>
          </a:p>
        </p:txBody>
      </p:sp>
      <p:sp>
        <p:nvSpPr>
          <p:cNvPr id="12" name="Text 5"/>
          <p:cNvSpPr/>
          <p:nvPr/>
        </p:nvSpPr>
        <p:spPr>
          <a:xfrm>
            <a:off x="4143256" y="5955863"/>
            <a:ext cx="3000494" cy="1463040"/>
          </a:xfrm>
          <a:prstGeom prst="rect">
            <a:avLst/>
          </a:prstGeom>
          <a:noFill/>
          <a:ln/>
        </p:spPr>
        <p:txBody>
          <a:bodyPr wrap="square" rtlCol="0" anchor="t"/>
          <a:lstStyle/>
          <a:p>
            <a:pPr marL="0" indent="0" algn="l">
              <a:lnSpc>
                <a:spcPts val="2880"/>
              </a:lnSpc>
              <a:buNone/>
            </a:pPr>
            <a:r>
              <a:rPr lang="en-US" sz="1800" kern="0" spc="-36" dirty="0">
                <a:solidFill>
                  <a:srgbClr val="272525"/>
                </a:solidFill>
                <a:latin typeface="Source Sans Pro" pitchFamily="34" charset="0"/>
                <a:ea typeface="Source Sans Pro" pitchFamily="34" charset="-122"/>
                <a:cs typeface="Source Sans Pro" pitchFamily="34" charset="-120"/>
              </a:rPr>
              <a:t>The increasing volume, velocity, and variety of data require advanced tools and techniques for analysis.</a:t>
            </a:r>
            <a:endParaRPr lang="en-US" sz="1800" dirty="0"/>
          </a:p>
        </p:txBody>
      </p:sp>
      <p:pic>
        <p:nvPicPr>
          <p:cNvPr id="13" name="Image 5" descr="preencoded.png"/>
          <p:cNvPicPr>
            <a:picLocks noChangeAspect="1"/>
          </p:cNvPicPr>
          <p:nvPr/>
        </p:nvPicPr>
        <p:blipFill>
          <a:blip r:embed="rId8"/>
          <a:stretch>
            <a:fillRect/>
          </a:stretch>
        </p:blipFill>
        <p:spPr>
          <a:xfrm>
            <a:off x="7486531" y="4682847"/>
            <a:ext cx="571381" cy="571381"/>
          </a:xfrm>
          <a:prstGeom prst="rect">
            <a:avLst/>
          </a:prstGeom>
        </p:spPr>
      </p:pic>
      <p:sp>
        <p:nvSpPr>
          <p:cNvPr id="14" name="Text 6"/>
          <p:cNvSpPr/>
          <p:nvPr/>
        </p:nvSpPr>
        <p:spPr>
          <a:xfrm>
            <a:off x="7486531" y="5482709"/>
            <a:ext cx="2689146" cy="336113"/>
          </a:xfrm>
          <a:prstGeom prst="rect">
            <a:avLst/>
          </a:prstGeom>
          <a:noFill/>
          <a:ln/>
        </p:spPr>
        <p:txBody>
          <a:bodyPr wrap="none" rtlCol="0" anchor="t"/>
          <a:lstStyle/>
          <a:p>
            <a:pPr marL="0" indent="0" algn="l">
              <a:lnSpc>
                <a:spcPts val="2647"/>
              </a:lnSpc>
              <a:buNone/>
            </a:pPr>
            <a:r>
              <a:rPr lang="en-US" sz="2118" b="1" kern="0" spc="-42" dirty="0">
                <a:solidFill>
                  <a:srgbClr val="272525"/>
                </a:solidFill>
                <a:latin typeface="Source Serif Pro" pitchFamily="34" charset="0"/>
                <a:ea typeface="Source Serif Pro" pitchFamily="34" charset="-122"/>
                <a:cs typeface="Source Serif Pro" pitchFamily="34" charset="-120"/>
              </a:rPr>
              <a:t>Cloud Computing</a:t>
            </a:r>
            <a:endParaRPr lang="en-US" sz="2118" dirty="0"/>
          </a:p>
        </p:txBody>
      </p:sp>
      <p:sp>
        <p:nvSpPr>
          <p:cNvPr id="15" name="Text 7"/>
          <p:cNvSpPr/>
          <p:nvPr/>
        </p:nvSpPr>
        <p:spPr>
          <a:xfrm>
            <a:off x="7486531" y="5955863"/>
            <a:ext cx="3000494" cy="1463040"/>
          </a:xfrm>
          <a:prstGeom prst="rect">
            <a:avLst/>
          </a:prstGeom>
          <a:noFill/>
          <a:ln/>
        </p:spPr>
        <p:txBody>
          <a:bodyPr wrap="square" rtlCol="0" anchor="t"/>
          <a:lstStyle/>
          <a:p>
            <a:pPr marL="0" indent="0" algn="l">
              <a:lnSpc>
                <a:spcPts val="2880"/>
              </a:lnSpc>
              <a:buNone/>
            </a:pPr>
            <a:r>
              <a:rPr lang="en-US" sz="1800" kern="0" spc="-36" dirty="0">
                <a:solidFill>
                  <a:srgbClr val="272525"/>
                </a:solidFill>
                <a:latin typeface="Source Sans Pro" pitchFamily="34" charset="0"/>
                <a:ea typeface="Source Sans Pro" pitchFamily="34" charset="-122"/>
                <a:cs typeface="Source Sans Pro" pitchFamily="34" charset="-120"/>
              </a:rPr>
              <a:t>Cloud-based data storage and analytics platforms provide scalability, flexibility, and cost-effectiveness.</a:t>
            </a:r>
            <a:endParaRPr lang="en-US" sz="1800" dirty="0"/>
          </a:p>
        </p:txBody>
      </p:sp>
      <p:pic>
        <p:nvPicPr>
          <p:cNvPr id="16" name="Image 6" descr="preencoded.png"/>
          <p:cNvPicPr>
            <a:picLocks noChangeAspect="1"/>
          </p:cNvPicPr>
          <p:nvPr/>
        </p:nvPicPr>
        <p:blipFill>
          <a:blip r:embed="rId9"/>
          <a:stretch>
            <a:fillRect/>
          </a:stretch>
        </p:blipFill>
        <p:spPr>
          <a:xfrm>
            <a:off x="10829806" y="4682847"/>
            <a:ext cx="571381" cy="571381"/>
          </a:xfrm>
          <a:prstGeom prst="rect">
            <a:avLst/>
          </a:prstGeom>
        </p:spPr>
      </p:pic>
      <p:sp>
        <p:nvSpPr>
          <p:cNvPr id="17" name="Text 8"/>
          <p:cNvSpPr/>
          <p:nvPr/>
        </p:nvSpPr>
        <p:spPr>
          <a:xfrm>
            <a:off x="10829806" y="5482709"/>
            <a:ext cx="2689146" cy="336113"/>
          </a:xfrm>
          <a:prstGeom prst="rect">
            <a:avLst/>
          </a:prstGeom>
          <a:noFill/>
          <a:ln/>
        </p:spPr>
        <p:txBody>
          <a:bodyPr wrap="none" rtlCol="0" anchor="t"/>
          <a:lstStyle/>
          <a:p>
            <a:pPr marL="0" indent="0" algn="l">
              <a:lnSpc>
                <a:spcPts val="2647"/>
              </a:lnSpc>
              <a:buNone/>
            </a:pPr>
            <a:r>
              <a:rPr lang="en-US" sz="2118" b="1" kern="0" spc="-42" dirty="0">
                <a:solidFill>
                  <a:srgbClr val="272525"/>
                </a:solidFill>
                <a:latin typeface="Source Serif Pro" pitchFamily="34" charset="0"/>
                <a:ea typeface="Source Serif Pro" pitchFamily="34" charset="-122"/>
                <a:cs typeface="Source Serif Pro" pitchFamily="34" charset="-120"/>
              </a:rPr>
              <a:t>Data Science</a:t>
            </a:r>
            <a:endParaRPr lang="en-US" sz="2118" dirty="0"/>
          </a:p>
        </p:txBody>
      </p:sp>
      <p:sp>
        <p:nvSpPr>
          <p:cNvPr id="18" name="Text 9"/>
          <p:cNvSpPr/>
          <p:nvPr/>
        </p:nvSpPr>
        <p:spPr>
          <a:xfrm>
            <a:off x="10829806" y="5955863"/>
            <a:ext cx="3000613" cy="1463040"/>
          </a:xfrm>
          <a:prstGeom prst="rect">
            <a:avLst/>
          </a:prstGeom>
          <a:noFill/>
          <a:ln/>
        </p:spPr>
        <p:txBody>
          <a:bodyPr wrap="square" rtlCol="0" anchor="t"/>
          <a:lstStyle/>
          <a:p>
            <a:pPr marL="0" indent="0" algn="l">
              <a:lnSpc>
                <a:spcPts val="2880"/>
              </a:lnSpc>
              <a:buNone/>
            </a:pPr>
            <a:r>
              <a:rPr lang="en-US" sz="1800" kern="0" spc="-36" dirty="0">
                <a:solidFill>
                  <a:srgbClr val="272525"/>
                </a:solidFill>
                <a:latin typeface="Source Sans Pro" pitchFamily="34" charset="0"/>
                <a:ea typeface="Source Sans Pro" pitchFamily="34" charset="-122"/>
                <a:cs typeface="Source Sans Pro" pitchFamily="34" charset="-120"/>
              </a:rPr>
              <a:t>Data science combines statistical methods, computer science, and domain expertise for solving complex problems using data.</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54EDDF2C-77AE-FC6C-1E9B-5496D8DA8FCF}"/>
              </a:ext>
            </a:extLst>
          </p:cNvPr>
          <p:cNvSpPr txBox="1"/>
          <p:nvPr/>
        </p:nvSpPr>
        <p:spPr>
          <a:xfrm>
            <a:off x="4498258" y="1061884"/>
            <a:ext cx="4965782" cy="1446678"/>
          </a:xfrm>
          <a:prstGeom prst="rect">
            <a:avLst/>
          </a:prstGeom>
        </p:spPr>
        <p:txBody>
          <a:bodyPr wrap="square" lIns="0" tIns="0" rIns="0" bIns="0" rtlCol="0" anchor="t">
            <a:spAutoFit/>
          </a:bodyPr>
          <a:lstStyle/>
          <a:p>
            <a:pPr algn="ctr">
              <a:lnSpc>
                <a:spcPts val="5880"/>
              </a:lnSpc>
            </a:pPr>
            <a:r>
              <a:rPr lang="en-US" sz="4200">
                <a:solidFill>
                  <a:schemeClr val="accent6"/>
                </a:solidFill>
                <a:latin typeface="Klein Bold"/>
                <a:ea typeface="Klein Bold"/>
                <a:cs typeface="Klein Bold"/>
                <a:sym typeface="Klein Bold"/>
              </a:rPr>
              <a:t>Functions and Steps Used For Analysis</a:t>
            </a:r>
          </a:p>
        </p:txBody>
      </p:sp>
      <p:sp>
        <p:nvSpPr>
          <p:cNvPr id="4" name="TextBox 3">
            <a:extLst>
              <a:ext uri="{FF2B5EF4-FFF2-40B4-BE49-F238E27FC236}">
                <a16:creationId xmlns:a16="http://schemas.microsoft.com/office/drawing/2014/main" id="{CD4C4E6F-CDBC-02D1-E8DD-F3E36ED7B3C0}"/>
              </a:ext>
            </a:extLst>
          </p:cNvPr>
          <p:cNvSpPr txBox="1"/>
          <p:nvPr/>
        </p:nvSpPr>
        <p:spPr>
          <a:xfrm>
            <a:off x="486696" y="2232530"/>
            <a:ext cx="5574890" cy="6404959"/>
          </a:xfrm>
          <a:prstGeom prst="rect">
            <a:avLst/>
          </a:prstGeom>
          <a:noFill/>
        </p:spPr>
        <p:txBody>
          <a:bodyPr wrap="square">
            <a:spAutoFit/>
          </a:bodyPr>
          <a:lstStyle/>
          <a:p>
            <a:pPr marL="960120" lvl="1" indent="-571500">
              <a:lnSpc>
                <a:spcPts val="5040"/>
              </a:lnSpc>
              <a:buFont typeface="Arial" panose="020B0604020202020204" pitchFamily="34" charset="0"/>
              <a:buChar char="•"/>
            </a:pPr>
            <a:r>
              <a:rPr lang="en-US">
                <a:solidFill>
                  <a:srgbClr val="060606"/>
                </a:solidFill>
                <a:latin typeface="Klein Bold"/>
                <a:sym typeface="Klein Bold"/>
              </a:rPr>
              <a:t>Important Data Set</a:t>
            </a:r>
            <a:endParaRPr lang="en-IN"/>
          </a:p>
          <a:p>
            <a:pPr marL="960120" lvl="1" indent="-571500" algn="l">
              <a:lnSpc>
                <a:spcPts val="5040"/>
              </a:lnSpc>
              <a:buFont typeface="Arial" panose="020B0604020202020204" pitchFamily="34" charset="0"/>
              <a:buChar char="•"/>
            </a:pPr>
            <a:r>
              <a:rPr lang="en-US">
                <a:solidFill>
                  <a:srgbClr val="060606"/>
                </a:solidFill>
                <a:latin typeface="Klein Bold"/>
                <a:ea typeface="Klein Bold"/>
                <a:cs typeface="Klein Bold"/>
                <a:sym typeface="Klein Bold"/>
              </a:rPr>
              <a:t>Slicing</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Shape</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Adding Columns</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Deleting Columns</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Find Sum, Max, Min</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Datetime</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Subsets</a:t>
            </a:r>
          </a:p>
          <a:p>
            <a:pPr marL="777240" lvl="1" indent="-388620" algn="l">
              <a:lnSpc>
                <a:spcPts val="5040"/>
              </a:lnSpc>
              <a:buFont typeface="Arial"/>
              <a:buChar char="•"/>
            </a:pPr>
            <a:r>
              <a:rPr lang="en-US">
                <a:solidFill>
                  <a:srgbClr val="060606"/>
                </a:solidFill>
                <a:latin typeface="Klein Bold"/>
                <a:ea typeface="Klein Bold"/>
                <a:cs typeface="Klein Bold"/>
                <a:sym typeface="Klein Bold"/>
              </a:rPr>
              <a:t>Joins</a:t>
            </a:r>
            <a:r>
              <a:rPr lang="en-IN">
                <a:solidFill>
                  <a:srgbClr val="060606"/>
                </a:solidFill>
                <a:latin typeface="Klein Bold"/>
                <a:ea typeface="Klein Bold"/>
                <a:cs typeface="Klein Bold"/>
                <a:sym typeface="Klein Bold"/>
              </a:rPr>
              <a:t>    </a:t>
            </a:r>
          </a:p>
          <a:p>
            <a:pPr marL="777240" lvl="1" indent="-388620" algn="l">
              <a:lnSpc>
                <a:spcPts val="5040"/>
              </a:lnSpc>
              <a:buFont typeface="Arial"/>
              <a:buChar char="•"/>
            </a:pPr>
            <a:r>
              <a:rPr lang="en-IN">
                <a:solidFill>
                  <a:srgbClr val="060606"/>
                </a:solidFill>
                <a:latin typeface="Klein Bold"/>
                <a:ea typeface="Klein Bold"/>
                <a:cs typeface="Klein Bold"/>
                <a:sym typeface="Klein Bold"/>
              </a:rPr>
              <a:t>Groupby</a:t>
            </a:r>
            <a:endParaRPr lang="en-US">
              <a:solidFill>
                <a:srgbClr val="060606"/>
              </a:solidFill>
              <a:latin typeface="Klein Bold"/>
              <a:ea typeface="Klein Bold"/>
              <a:cs typeface="Klein Bold"/>
              <a:sym typeface="Klein Bold"/>
            </a:endParaRPr>
          </a:p>
        </p:txBody>
      </p:sp>
    </p:spTree>
    <p:extLst>
      <p:ext uri="{BB962C8B-B14F-4D97-AF65-F5344CB8AC3E}">
        <p14:creationId xmlns:p14="http://schemas.microsoft.com/office/powerpoint/2010/main" val="49212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805481-D08F-7DCE-BD23-0DE824AC9C0A}"/>
              </a:ext>
            </a:extLst>
          </p:cNvPr>
          <p:cNvSpPr txBox="1"/>
          <p:nvPr/>
        </p:nvSpPr>
        <p:spPr>
          <a:xfrm>
            <a:off x="0" y="2698955"/>
            <a:ext cx="10972800" cy="4055341"/>
          </a:xfrm>
          <a:prstGeom prst="rect">
            <a:avLst/>
          </a:prstGeom>
          <a:noFill/>
        </p:spPr>
        <p:txBody>
          <a:bodyPr wrap="square">
            <a:spAutoFit/>
          </a:bodyPr>
          <a:lstStyle/>
          <a:p>
            <a:pPr algn="l">
              <a:lnSpc>
                <a:spcPts val="4479"/>
              </a:lnSpc>
            </a:pPr>
            <a:r>
              <a:rPr lang="en-US" sz="2000">
                <a:solidFill>
                  <a:srgbClr val="000000"/>
                </a:solidFill>
                <a:latin typeface="Helios"/>
                <a:ea typeface="Helios"/>
                <a:cs typeface="Helios"/>
                <a:sym typeface="Helios"/>
              </a:rPr>
              <a:t>The field of data visualization is rapidly evolving, driven by advancements in technology and growing demands for accessible, accurate, and actionable insights. Trends such as interactive dashboards, AI integration, and data storytelling are making it easier to explore, understand, and communicate complex data. As visualizations become more sophisticated, there's a strong focus on accessibility, ethical representation, and user-friendly design, ensuring that insights are not only powerful but also widely available and responsibly communicated. Staying informed about these trends is crucial for leveraging data visualization to its fullest potential in decision-making and strategic planning to do.</a:t>
            </a:r>
          </a:p>
        </p:txBody>
      </p:sp>
      <p:sp>
        <p:nvSpPr>
          <p:cNvPr id="5" name="TextBox 4">
            <a:extLst>
              <a:ext uri="{FF2B5EF4-FFF2-40B4-BE49-F238E27FC236}">
                <a16:creationId xmlns:a16="http://schemas.microsoft.com/office/drawing/2014/main" id="{F0A3C1A5-A0BA-7B63-37C7-BDC879680921}"/>
              </a:ext>
            </a:extLst>
          </p:cNvPr>
          <p:cNvSpPr txBox="1"/>
          <p:nvPr/>
        </p:nvSpPr>
        <p:spPr>
          <a:xfrm>
            <a:off x="4866969" y="1016383"/>
            <a:ext cx="2920180" cy="1084336"/>
          </a:xfrm>
          <a:prstGeom prst="rect">
            <a:avLst/>
          </a:prstGeom>
          <a:noFill/>
        </p:spPr>
        <p:txBody>
          <a:bodyPr wrap="square">
            <a:spAutoFit/>
          </a:bodyPr>
          <a:lstStyle/>
          <a:p>
            <a:pPr algn="l">
              <a:lnSpc>
                <a:spcPts val="9099"/>
              </a:lnSpc>
            </a:pPr>
            <a:r>
              <a:rPr lang="en-US" sz="4000">
                <a:solidFill>
                  <a:schemeClr val="accent6"/>
                </a:solidFill>
                <a:latin typeface="Klein Bold"/>
                <a:ea typeface="Klein Bold"/>
                <a:cs typeface="Klein Bold"/>
                <a:sym typeface="Klein Bold"/>
              </a:rPr>
              <a:t>Conclusion</a:t>
            </a:r>
          </a:p>
        </p:txBody>
      </p:sp>
    </p:spTree>
    <p:extLst>
      <p:ext uri="{BB962C8B-B14F-4D97-AF65-F5344CB8AC3E}">
        <p14:creationId xmlns:p14="http://schemas.microsoft.com/office/powerpoint/2010/main" val="4126469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6D77FCC-91DA-1512-671F-C5FA7C62B58F}"/>
              </a:ext>
            </a:extLst>
          </p:cNvPr>
          <p:cNvSpPr/>
          <p:nvPr/>
        </p:nvSpPr>
        <p:spPr>
          <a:xfrm>
            <a:off x="4291782" y="2934929"/>
            <a:ext cx="4807974" cy="38345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b="1">
                <a:ln w="22225">
                  <a:solidFill>
                    <a:schemeClr val="accent2"/>
                  </a:solidFill>
                  <a:prstDash val="solid"/>
                </a:ln>
                <a:solidFill>
                  <a:schemeClr val="accent2">
                    <a:lumMod val="40000"/>
                    <a:lumOff val="60000"/>
                  </a:schemeClr>
                </a:solidFill>
              </a:rPr>
              <a:t>THANK </a:t>
            </a:r>
          </a:p>
          <a:p>
            <a:pPr algn="ctr"/>
            <a:r>
              <a:rPr lang="en-IN" sz="7200" b="1">
                <a:ln w="22225">
                  <a:solidFill>
                    <a:schemeClr val="accent2"/>
                  </a:solidFill>
                  <a:prstDash val="solid"/>
                </a:ln>
                <a:solidFill>
                  <a:schemeClr val="accent2">
                    <a:lumMod val="40000"/>
                    <a:lumOff val="60000"/>
                  </a:schemeClr>
                </a:solidFill>
              </a:rPr>
              <a:t>YOU</a:t>
            </a:r>
            <a:endParaRPr lang="en-IN" sz="7200"/>
          </a:p>
        </p:txBody>
      </p:sp>
    </p:spTree>
    <p:extLst>
      <p:ext uri="{BB962C8B-B14F-4D97-AF65-F5344CB8AC3E}">
        <p14:creationId xmlns:p14="http://schemas.microsoft.com/office/powerpoint/2010/main" val="274939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BB27C8-9FFC-7EB6-6415-3423B6DACCB0}"/>
              </a:ext>
            </a:extLst>
          </p:cNvPr>
          <p:cNvSpPr txBox="1"/>
          <p:nvPr/>
        </p:nvSpPr>
        <p:spPr>
          <a:xfrm>
            <a:off x="3657600" y="1499592"/>
            <a:ext cx="7315200" cy="687624"/>
          </a:xfrm>
          <a:prstGeom prst="rect">
            <a:avLst/>
          </a:prstGeom>
          <a:noFill/>
        </p:spPr>
        <p:txBody>
          <a:bodyPr wrap="square">
            <a:spAutoFit/>
          </a:bodyPr>
          <a:lstStyle/>
          <a:p>
            <a:pPr marL="345441" lvl="1" algn="l">
              <a:lnSpc>
                <a:spcPts val="4480"/>
              </a:lnSpc>
            </a:pPr>
            <a:r>
              <a:rPr lang="en-US" sz="4800">
                <a:solidFill>
                  <a:schemeClr val="accent6">
                    <a:lumMod val="75000"/>
                  </a:schemeClr>
                </a:solidFill>
                <a:latin typeface="Canva Sans Bold"/>
                <a:ea typeface="Canva Sans Bold"/>
                <a:cs typeface="Canva Sans Bold"/>
                <a:sym typeface="Canva Sans Bold"/>
              </a:rPr>
              <a:t>CONTENTS</a:t>
            </a:r>
          </a:p>
        </p:txBody>
      </p:sp>
      <p:sp>
        <p:nvSpPr>
          <p:cNvPr id="5" name="TextBox 4">
            <a:extLst>
              <a:ext uri="{FF2B5EF4-FFF2-40B4-BE49-F238E27FC236}">
                <a16:creationId xmlns:a16="http://schemas.microsoft.com/office/drawing/2014/main" id="{34E91551-5F6A-D964-1878-39B2496E3237}"/>
              </a:ext>
            </a:extLst>
          </p:cNvPr>
          <p:cNvSpPr txBox="1"/>
          <p:nvPr/>
        </p:nvSpPr>
        <p:spPr>
          <a:xfrm>
            <a:off x="545690" y="2787445"/>
            <a:ext cx="10427110" cy="5779787"/>
          </a:xfrm>
          <a:prstGeom prst="rect">
            <a:avLst/>
          </a:prstGeom>
          <a:noFill/>
        </p:spPr>
        <p:txBody>
          <a:bodyPr wrap="square">
            <a:spAutoFit/>
          </a:bodyPr>
          <a:lstStyle/>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Introduction to Data Analysis</a:t>
            </a:r>
          </a:p>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Data Collection and Cleaning</a:t>
            </a:r>
          </a:p>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Visualization Techniques</a:t>
            </a:r>
          </a:p>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Importance of Data Analysis and Visualization</a:t>
            </a:r>
          </a:p>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Exploratory Analysis In Data</a:t>
            </a:r>
          </a:p>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Statistical Analysis In Data</a:t>
            </a:r>
          </a:p>
          <a:p>
            <a:pPr marL="690881" lvl="1" indent="-345440" algn="l">
              <a:lnSpc>
                <a:spcPts val="4480"/>
              </a:lnSpc>
              <a:buFont typeface="Arial"/>
              <a:buChar char="•"/>
            </a:pPr>
            <a:r>
              <a:rPr lang="en-US" sz="1800">
                <a:solidFill>
                  <a:srgbClr val="000000"/>
                </a:solidFill>
                <a:latin typeface="Canva Sans Bold"/>
                <a:ea typeface="Canva Sans Bold"/>
                <a:cs typeface="Canva Sans Bold"/>
                <a:sym typeface="Canva Sans Bold"/>
              </a:rPr>
              <a:t>Trends In Data Visualization</a:t>
            </a:r>
          </a:p>
          <a:p>
            <a:pPr marL="690881" lvl="1" indent="-345440" algn="l">
              <a:lnSpc>
                <a:spcPts val="4480"/>
              </a:lnSpc>
              <a:buFont typeface="Arial"/>
              <a:buChar char="•"/>
            </a:pPr>
            <a:r>
              <a:rPr lang="en-US">
                <a:solidFill>
                  <a:srgbClr val="000000"/>
                </a:solidFill>
                <a:latin typeface="Canva Sans Bold"/>
                <a:ea typeface="Canva Sans Bold"/>
                <a:cs typeface="Canva Sans Bold"/>
                <a:sym typeface="Canva Sans Bold"/>
              </a:rPr>
              <a:t>Analyzed Data Set of World Population</a:t>
            </a:r>
          </a:p>
          <a:p>
            <a:pPr marL="690881" lvl="1" indent="-345440">
              <a:lnSpc>
                <a:spcPts val="4480"/>
              </a:lnSpc>
              <a:buFont typeface="Arial"/>
              <a:buChar char="•"/>
            </a:pPr>
            <a:r>
              <a:rPr lang="en-US" sz="1800">
                <a:solidFill>
                  <a:srgbClr val="000000"/>
                </a:solidFill>
                <a:latin typeface="Canva Sans Bold"/>
                <a:ea typeface="Canva Sans Bold"/>
                <a:cs typeface="Canva Sans Bold"/>
                <a:sym typeface="Canva Sans Bold"/>
              </a:rPr>
              <a:t>Conclusion</a:t>
            </a:r>
          </a:p>
          <a:p>
            <a:pPr marL="690881" lvl="1" indent="-345440" algn="l">
              <a:lnSpc>
                <a:spcPts val="4480"/>
              </a:lnSpc>
              <a:buFont typeface="Arial"/>
              <a:buChar char="•"/>
            </a:pPr>
            <a:endParaRPr lang="en-US">
              <a:solidFill>
                <a:srgbClr val="000000"/>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173540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244"/>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2281833"/>
            <a:ext cx="4887873" cy="3665934"/>
          </a:xfrm>
          <a:prstGeom prst="rect">
            <a:avLst/>
          </a:prstGeom>
        </p:spPr>
      </p:pic>
      <p:sp>
        <p:nvSpPr>
          <p:cNvPr id="6" name="Text 1"/>
          <p:cNvSpPr/>
          <p:nvPr/>
        </p:nvSpPr>
        <p:spPr>
          <a:xfrm>
            <a:off x="837724" y="1073587"/>
            <a:ext cx="7468553" cy="3886200"/>
          </a:xfrm>
          <a:prstGeom prst="rect">
            <a:avLst/>
          </a:prstGeom>
          <a:noFill/>
          <a:ln/>
        </p:spPr>
        <p:txBody>
          <a:bodyPr wrap="square" rtlCol="0" anchor="t"/>
          <a:lstStyle/>
          <a:p>
            <a:pPr marL="0" indent="0">
              <a:lnSpc>
                <a:spcPts val="7650"/>
              </a:lnSpc>
              <a:buNone/>
            </a:pPr>
            <a:r>
              <a:rPr lang="en-US" sz="6120" b="1" kern="0" spc="-122" dirty="0">
                <a:solidFill>
                  <a:srgbClr val="D73AD7"/>
                </a:solidFill>
                <a:latin typeface="Source Serif Pro" pitchFamily="34" charset="0"/>
                <a:ea typeface="Source Serif Pro" pitchFamily="34" charset="-122"/>
                <a:cs typeface="Source Serif Pro" pitchFamily="34" charset="-120"/>
              </a:rPr>
              <a:t>Data Analysis: A Powerful Tool for Understanding the World</a:t>
            </a:r>
            <a:endParaRPr lang="en-US" sz="6120" dirty="0"/>
          </a:p>
        </p:txBody>
      </p:sp>
      <p:sp>
        <p:nvSpPr>
          <p:cNvPr id="7" name="Text 2"/>
          <p:cNvSpPr/>
          <p:nvPr/>
        </p:nvSpPr>
        <p:spPr>
          <a:xfrm>
            <a:off x="837724" y="5318760"/>
            <a:ext cx="7468553" cy="1149072"/>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Data analysis is a process of examining raw data to extract meaningful insights and patterns. It involves collecting, cleaning, transforming, and modeling data to answer questions, solve problems, and make informed decisions.</a:t>
            </a:r>
            <a:endParaRPr lang="en-US" sz="1885" dirty="0"/>
          </a:p>
        </p:txBody>
      </p:sp>
      <p:sp>
        <p:nvSpPr>
          <p:cNvPr id="8" name="Shape 3"/>
          <p:cNvSpPr/>
          <p:nvPr/>
        </p:nvSpPr>
        <p:spPr>
          <a:xfrm>
            <a:off x="837724" y="6754892"/>
            <a:ext cx="382905" cy="382905"/>
          </a:xfrm>
          <a:prstGeom prst="roundRect">
            <a:avLst>
              <a:gd name="adj" fmla="val 23878209"/>
            </a:avLst>
          </a:prstGeom>
          <a:noFill/>
          <a:ln w="7620">
            <a:solidFill>
              <a:srgbClr val="FFFFFF"/>
            </a:solidFill>
            <a:prstDash val="solid"/>
          </a:ln>
        </p:spPr>
      </p:sp>
      <p:sp>
        <p:nvSpPr>
          <p:cNvPr id="10" name="Text 4"/>
          <p:cNvSpPr/>
          <p:nvPr/>
        </p:nvSpPr>
        <p:spPr>
          <a:xfrm>
            <a:off x="1340287" y="6737033"/>
            <a:ext cx="2289453" cy="418862"/>
          </a:xfrm>
          <a:prstGeom prst="rect">
            <a:avLst/>
          </a:prstGeom>
          <a:noFill/>
          <a:ln/>
        </p:spPr>
        <p:txBody>
          <a:bodyPr wrap="none" rtlCol="0" anchor="t"/>
          <a:lstStyle/>
          <a:p>
            <a:pPr marL="0" indent="0" algn="l">
              <a:lnSpc>
                <a:spcPts val="3299"/>
              </a:lnSpc>
              <a:buNone/>
            </a:pPr>
            <a:endParaRPr lang="en-US" sz="235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0983" y="2135981"/>
            <a:ext cx="5004316" cy="3957638"/>
          </a:xfrm>
          <a:prstGeom prst="rect">
            <a:avLst/>
          </a:prstGeom>
        </p:spPr>
      </p:pic>
      <p:sp>
        <p:nvSpPr>
          <p:cNvPr id="6" name="Text 1"/>
          <p:cNvSpPr/>
          <p:nvPr/>
        </p:nvSpPr>
        <p:spPr>
          <a:xfrm>
            <a:off x="6161127" y="1432560"/>
            <a:ext cx="6690598" cy="566976"/>
          </a:xfrm>
          <a:prstGeom prst="rect">
            <a:avLst/>
          </a:prstGeom>
          <a:noFill/>
          <a:ln/>
        </p:spPr>
        <p:txBody>
          <a:bodyPr wrap="none" rtlCol="0" anchor="t"/>
          <a:lstStyle/>
          <a:p>
            <a:pPr marL="0" indent="0">
              <a:lnSpc>
                <a:spcPts val="4465"/>
              </a:lnSpc>
              <a:buNone/>
            </a:pPr>
            <a:r>
              <a:rPr lang="en-US" sz="3572" b="1" kern="0" spc="-71" dirty="0">
                <a:solidFill>
                  <a:srgbClr val="D73AD7"/>
                </a:solidFill>
                <a:latin typeface="Source Serif Pro" pitchFamily="34" charset="0"/>
                <a:ea typeface="Source Serif Pro" pitchFamily="34" charset="-122"/>
                <a:cs typeface="Source Serif Pro" pitchFamily="34" charset="-120"/>
              </a:rPr>
              <a:t>Data Collection and Data Cleaning</a:t>
            </a:r>
            <a:endParaRPr lang="en-US" sz="3572" dirty="0"/>
          </a:p>
        </p:txBody>
      </p:sp>
      <p:sp>
        <p:nvSpPr>
          <p:cNvPr id="7" name="Shape 2"/>
          <p:cNvSpPr/>
          <p:nvPr/>
        </p:nvSpPr>
        <p:spPr>
          <a:xfrm>
            <a:off x="6161127" y="2505432"/>
            <a:ext cx="433745" cy="433745"/>
          </a:xfrm>
          <a:prstGeom prst="roundRect">
            <a:avLst>
              <a:gd name="adj" fmla="val 18668"/>
            </a:avLst>
          </a:prstGeom>
          <a:solidFill>
            <a:srgbClr val="F4D4F7"/>
          </a:solidFill>
          <a:ln w="7620">
            <a:solidFill>
              <a:srgbClr val="DABADD"/>
            </a:solidFill>
            <a:prstDash val="solid"/>
          </a:ln>
        </p:spPr>
      </p:sp>
      <p:sp>
        <p:nvSpPr>
          <p:cNvPr id="8" name="Text 3"/>
          <p:cNvSpPr/>
          <p:nvPr/>
        </p:nvSpPr>
        <p:spPr>
          <a:xfrm>
            <a:off x="6309955" y="2586157"/>
            <a:ext cx="136088" cy="272177"/>
          </a:xfrm>
          <a:prstGeom prst="rect">
            <a:avLst/>
          </a:prstGeom>
          <a:noFill/>
          <a:ln/>
        </p:spPr>
        <p:txBody>
          <a:bodyPr wrap="none" rtlCol="0" anchor="t"/>
          <a:lstStyle/>
          <a:p>
            <a:pPr marL="0" indent="0" algn="ctr">
              <a:lnSpc>
                <a:spcPts val="2143"/>
              </a:lnSpc>
              <a:buNone/>
            </a:pPr>
            <a:r>
              <a:rPr lang="en-US" sz="2143" b="1" kern="0" spc="-43" dirty="0">
                <a:solidFill>
                  <a:srgbClr val="272525"/>
                </a:solidFill>
                <a:latin typeface="Source Serif Pro" pitchFamily="34" charset="0"/>
                <a:ea typeface="Source Serif Pro" pitchFamily="34" charset="-122"/>
                <a:cs typeface="Source Serif Pro" pitchFamily="34" charset="-120"/>
              </a:rPr>
              <a:t>1</a:t>
            </a:r>
            <a:endParaRPr lang="en-US" sz="2143" dirty="0"/>
          </a:p>
        </p:txBody>
      </p:sp>
      <p:sp>
        <p:nvSpPr>
          <p:cNvPr id="9" name="Text 4"/>
          <p:cNvSpPr/>
          <p:nvPr/>
        </p:nvSpPr>
        <p:spPr>
          <a:xfrm>
            <a:off x="6787634" y="2505432"/>
            <a:ext cx="2268022" cy="283488"/>
          </a:xfrm>
          <a:prstGeom prst="rect">
            <a:avLst/>
          </a:prstGeom>
          <a:noFill/>
          <a:ln/>
        </p:spPr>
        <p:txBody>
          <a:bodyPr wrap="none" rtlCol="0" anchor="t"/>
          <a:lstStyle/>
          <a:p>
            <a:pPr marL="0" indent="0">
              <a:lnSpc>
                <a:spcPts val="2232"/>
              </a:lnSpc>
              <a:buNone/>
            </a:pPr>
            <a:r>
              <a:rPr lang="en-US" sz="1786" b="1" kern="0" spc="-36" dirty="0">
                <a:solidFill>
                  <a:srgbClr val="272525"/>
                </a:solidFill>
                <a:latin typeface="Source Serif Pro" pitchFamily="34" charset="0"/>
                <a:ea typeface="Source Serif Pro" pitchFamily="34" charset="-122"/>
                <a:cs typeface="Source Serif Pro" pitchFamily="34" charset="-120"/>
              </a:rPr>
              <a:t>Collecting Data</a:t>
            </a:r>
            <a:endParaRPr lang="en-US" sz="1786" dirty="0"/>
          </a:p>
        </p:txBody>
      </p:sp>
      <p:sp>
        <p:nvSpPr>
          <p:cNvPr id="10" name="Text 5"/>
          <p:cNvSpPr/>
          <p:nvPr/>
        </p:nvSpPr>
        <p:spPr>
          <a:xfrm>
            <a:off x="6787634" y="2904530"/>
            <a:ext cx="3174444" cy="1541859"/>
          </a:xfrm>
          <a:prstGeom prst="rect">
            <a:avLst/>
          </a:prstGeom>
          <a:noFill/>
          <a:ln/>
        </p:spPr>
        <p:txBody>
          <a:bodyPr wrap="square" rtlCol="0" anchor="t"/>
          <a:lstStyle/>
          <a:p>
            <a:pPr marL="0" indent="0">
              <a:lnSpc>
                <a:spcPts val="2429"/>
              </a:lnSpc>
              <a:buNone/>
            </a:pPr>
            <a:r>
              <a:rPr lang="en-US" sz="1518" kern="0" spc="-30" dirty="0">
                <a:solidFill>
                  <a:srgbClr val="272525"/>
                </a:solidFill>
                <a:latin typeface="Source Sans Pro" pitchFamily="34" charset="0"/>
                <a:ea typeface="Source Sans Pro" pitchFamily="34" charset="-122"/>
                <a:cs typeface="Source Sans Pro" pitchFamily="34" charset="-120"/>
              </a:rPr>
              <a:t>Data can be collected from various sources, including surveys, databases, web scraping, and APIs. The quality of the data collected is crucial for the accuracy of subsequent analysis.</a:t>
            </a:r>
            <a:endParaRPr lang="en-US" sz="1518" dirty="0"/>
          </a:p>
        </p:txBody>
      </p:sp>
      <p:sp>
        <p:nvSpPr>
          <p:cNvPr id="11" name="Shape 6"/>
          <p:cNvSpPr/>
          <p:nvPr/>
        </p:nvSpPr>
        <p:spPr>
          <a:xfrm>
            <a:off x="10154841" y="2505432"/>
            <a:ext cx="433745" cy="433745"/>
          </a:xfrm>
          <a:prstGeom prst="roundRect">
            <a:avLst>
              <a:gd name="adj" fmla="val 18668"/>
            </a:avLst>
          </a:prstGeom>
          <a:solidFill>
            <a:srgbClr val="F4D4F7"/>
          </a:solidFill>
          <a:ln w="7620">
            <a:solidFill>
              <a:srgbClr val="DABADD"/>
            </a:solidFill>
            <a:prstDash val="solid"/>
          </a:ln>
        </p:spPr>
      </p:sp>
      <p:sp>
        <p:nvSpPr>
          <p:cNvPr id="12" name="Text 7"/>
          <p:cNvSpPr/>
          <p:nvPr/>
        </p:nvSpPr>
        <p:spPr>
          <a:xfrm>
            <a:off x="10303669" y="2586157"/>
            <a:ext cx="136088" cy="272177"/>
          </a:xfrm>
          <a:prstGeom prst="rect">
            <a:avLst/>
          </a:prstGeom>
          <a:noFill/>
          <a:ln/>
        </p:spPr>
        <p:txBody>
          <a:bodyPr wrap="none" rtlCol="0" anchor="t"/>
          <a:lstStyle/>
          <a:p>
            <a:pPr marL="0" indent="0" algn="ctr">
              <a:lnSpc>
                <a:spcPts val="2143"/>
              </a:lnSpc>
              <a:buNone/>
            </a:pPr>
            <a:r>
              <a:rPr lang="en-US" sz="2143" b="1" kern="0" spc="-43" dirty="0">
                <a:solidFill>
                  <a:srgbClr val="272525"/>
                </a:solidFill>
                <a:latin typeface="Source Serif Pro" pitchFamily="34" charset="0"/>
                <a:ea typeface="Source Serif Pro" pitchFamily="34" charset="-122"/>
                <a:cs typeface="Source Serif Pro" pitchFamily="34" charset="-120"/>
              </a:rPr>
              <a:t>2</a:t>
            </a:r>
            <a:endParaRPr lang="en-US" sz="2143" dirty="0"/>
          </a:p>
        </p:txBody>
      </p:sp>
      <p:sp>
        <p:nvSpPr>
          <p:cNvPr id="13" name="Text 8"/>
          <p:cNvSpPr/>
          <p:nvPr/>
        </p:nvSpPr>
        <p:spPr>
          <a:xfrm>
            <a:off x="10781348" y="2505432"/>
            <a:ext cx="2268022" cy="283488"/>
          </a:xfrm>
          <a:prstGeom prst="rect">
            <a:avLst/>
          </a:prstGeom>
          <a:noFill/>
          <a:ln/>
        </p:spPr>
        <p:txBody>
          <a:bodyPr wrap="none" rtlCol="0" anchor="t"/>
          <a:lstStyle/>
          <a:p>
            <a:pPr marL="0" indent="0">
              <a:lnSpc>
                <a:spcPts val="2232"/>
              </a:lnSpc>
              <a:buNone/>
            </a:pPr>
            <a:r>
              <a:rPr lang="en-US" sz="1786" b="1" kern="0" spc="-36" dirty="0">
                <a:solidFill>
                  <a:srgbClr val="272525"/>
                </a:solidFill>
                <a:latin typeface="Source Serif Pro" pitchFamily="34" charset="0"/>
                <a:ea typeface="Source Serif Pro" pitchFamily="34" charset="-122"/>
                <a:cs typeface="Source Serif Pro" pitchFamily="34" charset="-120"/>
              </a:rPr>
              <a:t>Cleaning Data</a:t>
            </a:r>
            <a:endParaRPr lang="en-US" sz="1786" dirty="0"/>
          </a:p>
        </p:txBody>
      </p:sp>
      <p:sp>
        <p:nvSpPr>
          <p:cNvPr id="14" name="Text 9"/>
          <p:cNvSpPr/>
          <p:nvPr/>
        </p:nvSpPr>
        <p:spPr>
          <a:xfrm>
            <a:off x="10781348" y="2904530"/>
            <a:ext cx="3174444" cy="1233487"/>
          </a:xfrm>
          <a:prstGeom prst="rect">
            <a:avLst/>
          </a:prstGeom>
          <a:noFill/>
          <a:ln/>
        </p:spPr>
        <p:txBody>
          <a:bodyPr wrap="square" rtlCol="0" anchor="t"/>
          <a:lstStyle/>
          <a:p>
            <a:pPr marL="0" indent="0">
              <a:lnSpc>
                <a:spcPts val="2429"/>
              </a:lnSpc>
              <a:buNone/>
            </a:pPr>
            <a:r>
              <a:rPr lang="en-US" sz="1518" kern="0" spc="-30" dirty="0">
                <a:solidFill>
                  <a:srgbClr val="272525"/>
                </a:solidFill>
                <a:latin typeface="Source Sans Pro" pitchFamily="34" charset="0"/>
                <a:ea typeface="Source Sans Pro" pitchFamily="34" charset="-122"/>
                <a:cs typeface="Source Sans Pro" pitchFamily="34" charset="-120"/>
              </a:rPr>
              <a:t>Cleaning data involves identifying and correcting errors, inconsistencies, and missing values. This step ensures the reliability and validity of the analysis.</a:t>
            </a:r>
            <a:endParaRPr lang="en-US" sz="1518" dirty="0"/>
          </a:p>
        </p:txBody>
      </p:sp>
      <p:sp>
        <p:nvSpPr>
          <p:cNvPr id="15" name="Shape 10"/>
          <p:cNvSpPr/>
          <p:nvPr/>
        </p:nvSpPr>
        <p:spPr>
          <a:xfrm>
            <a:off x="6161127" y="4855964"/>
            <a:ext cx="433745" cy="433745"/>
          </a:xfrm>
          <a:prstGeom prst="roundRect">
            <a:avLst>
              <a:gd name="adj" fmla="val 18668"/>
            </a:avLst>
          </a:prstGeom>
          <a:solidFill>
            <a:srgbClr val="F4D4F7"/>
          </a:solidFill>
          <a:ln w="7620">
            <a:solidFill>
              <a:srgbClr val="DABADD"/>
            </a:solidFill>
            <a:prstDash val="solid"/>
          </a:ln>
        </p:spPr>
      </p:sp>
      <p:sp>
        <p:nvSpPr>
          <p:cNvPr id="16" name="Text 11"/>
          <p:cNvSpPr/>
          <p:nvPr/>
        </p:nvSpPr>
        <p:spPr>
          <a:xfrm>
            <a:off x="6309955" y="4936688"/>
            <a:ext cx="136088" cy="272177"/>
          </a:xfrm>
          <a:prstGeom prst="rect">
            <a:avLst/>
          </a:prstGeom>
          <a:noFill/>
          <a:ln/>
        </p:spPr>
        <p:txBody>
          <a:bodyPr wrap="none" rtlCol="0" anchor="t"/>
          <a:lstStyle/>
          <a:p>
            <a:pPr marL="0" indent="0" algn="ctr">
              <a:lnSpc>
                <a:spcPts val="2143"/>
              </a:lnSpc>
              <a:buNone/>
            </a:pPr>
            <a:r>
              <a:rPr lang="en-US" sz="2143" b="1" kern="0" spc="-43" dirty="0">
                <a:solidFill>
                  <a:srgbClr val="272525"/>
                </a:solidFill>
                <a:latin typeface="Source Serif Pro" pitchFamily="34" charset="0"/>
                <a:ea typeface="Source Serif Pro" pitchFamily="34" charset="-122"/>
                <a:cs typeface="Source Serif Pro" pitchFamily="34" charset="-120"/>
              </a:rPr>
              <a:t>3</a:t>
            </a:r>
            <a:endParaRPr lang="en-US" sz="2143" dirty="0"/>
          </a:p>
        </p:txBody>
      </p:sp>
      <p:sp>
        <p:nvSpPr>
          <p:cNvPr id="17" name="Text 12"/>
          <p:cNvSpPr/>
          <p:nvPr/>
        </p:nvSpPr>
        <p:spPr>
          <a:xfrm>
            <a:off x="6787634" y="4855964"/>
            <a:ext cx="2268022" cy="283488"/>
          </a:xfrm>
          <a:prstGeom prst="rect">
            <a:avLst/>
          </a:prstGeom>
          <a:noFill/>
          <a:ln/>
        </p:spPr>
        <p:txBody>
          <a:bodyPr wrap="none" rtlCol="0" anchor="t"/>
          <a:lstStyle/>
          <a:p>
            <a:pPr marL="0" indent="0">
              <a:lnSpc>
                <a:spcPts val="2232"/>
              </a:lnSpc>
              <a:buNone/>
            </a:pPr>
            <a:r>
              <a:rPr lang="en-US" sz="1786" b="1" kern="0" spc="-36" dirty="0">
                <a:solidFill>
                  <a:srgbClr val="272525"/>
                </a:solidFill>
                <a:latin typeface="Source Serif Pro" pitchFamily="34" charset="0"/>
                <a:ea typeface="Source Serif Pro" pitchFamily="34" charset="-122"/>
                <a:cs typeface="Source Serif Pro" pitchFamily="34" charset="-120"/>
              </a:rPr>
              <a:t>Data Transformation</a:t>
            </a:r>
            <a:endParaRPr lang="en-US" sz="1786" dirty="0"/>
          </a:p>
        </p:txBody>
      </p:sp>
      <p:sp>
        <p:nvSpPr>
          <p:cNvPr id="18" name="Text 13"/>
          <p:cNvSpPr/>
          <p:nvPr/>
        </p:nvSpPr>
        <p:spPr>
          <a:xfrm>
            <a:off x="6787634" y="5255062"/>
            <a:ext cx="3174444" cy="1541859"/>
          </a:xfrm>
          <a:prstGeom prst="rect">
            <a:avLst/>
          </a:prstGeom>
          <a:noFill/>
          <a:ln/>
        </p:spPr>
        <p:txBody>
          <a:bodyPr wrap="square" rtlCol="0" anchor="t"/>
          <a:lstStyle/>
          <a:p>
            <a:pPr marL="0" indent="0">
              <a:lnSpc>
                <a:spcPts val="2429"/>
              </a:lnSpc>
              <a:buNone/>
            </a:pPr>
            <a:r>
              <a:rPr lang="en-US" sz="1518" kern="0" spc="-30" dirty="0">
                <a:solidFill>
                  <a:srgbClr val="272525"/>
                </a:solidFill>
                <a:latin typeface="Source Sans Pro" pitchFamily="34" charset="0"/>
                <a:ea typeface="Source Sans Pro" pitchFamily="34" charset="-122"/>
                <a:cs typeface="Source Sans Pro" pitchFamily="34" charset="-120"/>
              </a:rPr>
              <a:t>Transforming data involves changing the format or structure of the data, such as scaling, encoding, or aggregation. This step prepares the data for analysis and visualization.</a:t>
            </a:r>
            <a:endParaRPr lang="en-US" sz="1518" dirty="0"/>
          </a:p>
        </p:txBody>
      </p:sp>
      <p:sp>
        <p:nvSpPr>
          <p:cNvPr id="19" name="Shape 14"/>
          <p:cNvSpPr/>
          <p:nvPr/>
        </p:nvSpPr>
        <p:spPr>
          <a:xfrm>
            <a:off x="10154841" y="4855964"/>
            <a:ext cx="433745" cy="433745"/>
          </a:xfrm>
          <a:prstGeom prst="roundRect">
            <a:avLst>
              <a:gd name="adj" fmla="val 18668"/>
            </a:avLst>
          </a:prstGeom>
          <a:solidFill>
            <a:srgbClr val="F4D4F7"/>
          </a:solidFill>
          <a:ln w="7620">
            <a:solidFill>
              <a:srgbClr val="DABADD"/>
            </a:solidFill>
            <a:prstDash val="solid"/>
          </a:ln>
        </p:spPr>
      </p:sp>
      <p:sp>
        <p:nvSpPr>
          <p:cNvPr id="20" name="Text 15"/>
          <p:cNvSpPr/>
          <p:nvPr/>
        </p:nvSpPr>
        <p:spPr>
          <a:xfrm>
            <a:off x="10303669" y="4936688"/>
            <a:ext cx="136088" cy="272177"/>
          </a:xfrm>
          <a:prstGeom prst="rect">
            <a:avLst/>
          </a:prstGeom>
          <a:noFill/>
          <a:ln/>
        </p:spPr>
        <p:txBody>
          <a:bodyPr wrap="none" rtlCol="0" anchor="t"/>
          <a:lstStyle/>
          <a:p>
            <a:pPr marL="0" indent="0" algn="ctr">
              <a:lnSpc>
                <a:spcPts val="2143"/>
              </a:lnSpc>
              <a:buNone/>
            </a:pPr>
            <a:r>
              <a:rPr lang="en-US" sz="2143" b="1" kern="0" spc="-43" dirty="0">
                <a:solidFill>
                  <a:srgbClr val="272525"/>
                </a:solidFill>
                <a:latin typeface="Source Serif Pro" pitchFamily="34" charset="0"/>
                <a:ea typeface="Source Serif Pro" pitchFamily="34" charset="-122"/>
                <a:cs typeface="Source Serif Pro" pitchFamily="34" charset="-120"/>
              </a:rPr>
              <a:t>4</a:t>
            </a:r>
            <a:endParaRPr lang="en-US" sz="2143" dirty="0"/>
          </a:p>
        </p:txBody>
      </p:sp>
      <p:sp>
        <p:nvSpPr>
          <p:cNvPr id="21" name="Text 16"/>
          <p:cNvSpPr/>
          <p:nvPr/>
        </p:nvSpPr>
        <p:spPr>
          <a:xfrm>
            <a:off x="10781348" y="4855964"/>
            <a:ext cx="2268022" cy="283488"/>
          </a:xfrm>
          <a:prstGeom prst="rect">
            <a:avLst/>
          </a:prstGeom>
          <a:noFill/>
          <a:ln/>
        </p:spPr>
        <p:txBody>
          <a:bodyPr wrap="none" rtlCol="0" anchor="t"/>
          <a:lstStyle/>
          <a:p>
            <a:pPr marL="0" indent="0">
              <a:lnSpc>
                <a:spcPts val="2232"/>
              </a:lnSpc>
              <a:buNone/>
            </a:pPr>
            <a:r>
              <a:rPr lang="en-US" sz="1786" b="1" kern="0" spc="-36" dirty="0">
                <a:solidFill>
                  <a:srgbClr val="272525"/>
                </a:solidFill>
                <a:latin typeface="Source Serif Pro" pitchFamily="34" charset="0"/>
                <a:ea typeface="Source Serif Pro" pitchFamily="34" charset="-122"/>
                <a:cs typeface="Source Serif Pro" pitchFamily="34" charset="-120"/>
              </a:rPr>
              <a:t>Data Storage</a:t>
            </a:r>
            <a:endParaRPr lang="en-US" sz="1786" dirty="0"/>
          </a:p>
        </p:txBody>
      </p:sp>
      <p:sp>
        <p:nvSpPr>
          <p:cNvPr id="22" name="Text 17"/>
          <p:cNvSpPr/>
          <p:nvPr/>
        </p:nvSpPr>
        <p:spPr>
          <a:xfrm>
            <a:off x="10781348" y="5255062"/>
            <a:ext cx="3174444" cy="1541859"/>
          </a:xfrm>
          <a:prstGeom prst="rect">
            <a:avLst/>
          </a:prstGeom>
          <a:noFill/>
          <a:ln/>
        </p:spPr>
        <p:txBody>
          <a:bodyPr wrap="square" rtlCol="0" anchor="t"/>
          <a:lstStyle/>
          <a:p>
            <a:pPr marL="0" indent="0">
              <a:lnSpc>
                <a:spcPts val="2429"/>
              </a:lnSpc>
              <a:buNone/>
            </a:pPr>
            <a:r>
              <a:rPr lang="en-US" sz="1518" kern="0" spc="-30" dirty="0">
                <a:solidFill>
                  <a:srgbClr val="272525"/>
                </a:solidFill>
                <a:latin typeface="Source Sans Pro" pitchFamily="34" charset="0"/>
                <a:ea typeface="Source Sans Pro" pitchFamily="34" charset="-122"/>
                <a:cs typeface="Source Sans Pro" pitchFamily="34" charset="-120"/>
              </a:rPr>
              <a:t>Storing data in a structured and accessible way is essential for efficient analysis. Databases, data warehouses, and cloud storage solutions provide robust storage options.</a:t>
            </a:r>
            <a:endParaRPr lang="en-US" sz="151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8992"/>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5863" y="2278142"/>
            <a:ext cx="5014555" cy="3673197"/>
          </a:xfrm>
          <a:prstGeom prst="rect">
            <a:avLst/>
          </a:prstGeom>
        </p:spPr>
      </p:pic>
      <p:sp>
        <p:nvSpPr>
          <p:cNvPr id="6" name="Text 1"/>
          <p:cNvSpPr/>
          <p:nvPr/>
        </p:nvSpPr>
        <p:spPr>
          <a:xfrm>
            <a:off x="6146840" y="1122402"/>
            <a:ext cx="4984671" cy="554950"/>
          </a:xfrm>
          <a:prstGeom prst="rect">
            <a:avLst/>
          </a:prstGeom>
          <a:noFill/>
          <a:ln/>
        </p:spPr>
        <p:txBody>
          <a:bodyPr wrap="none" rtlCol="0" anchor="t"/>
          <a:lstStyle/>
          <a:p>
            <a:pPr marL="0" indent="0">
              <a:lnSpc>
                <a:spcPts val="4370"/>
              </a:lnSpc>
              <a:buNone/>
            </a:pPr>
            <a:r>
              <a:rPr lang="en-US" sz="3496" b="1" kern="0" spc="-70" dirty="0">
                <a:solidFill>
                  <a:srgbClr val="D73AD7"/>
                </a:solidFill>
                <a:latin typeface="Source Serif Pro" pitchFamily="34" charset="0"/>
                <a:ea typeface="Source Serif Pro" pitchFamily="34" charset="-122"/>
                <a:cs typeface="Source Serif Pro" pitchFamily="34" charset="-120"/>
              </a:rPr>
              <a:t>Exploratory Data Analysis</a:t>
            </a:r>
            <a:endParaRPr lang="en-US" sz="3496" dirty="0"/>
          </a:p>
        </p:txBody>
      </p:sp>
      <p:sp>
        <p:nvSpPr>
          <p:cNvPr id="7" name="Shape 2"/>
          <p:cNvSpPr/>
          <p:nvPr/>
        </p:nvSpPr>
        <p:spPr>
          <a:xfrm>
            <a:off x="6418421" y="1960364"/>
            <a:ext cx="22860" cy="5146834"/>
          </a:xfrm>
          <a:prstGeom prst="roundRect">
            <a:avLst>
              <a:gd name="adj" fmla="val 346710"/>
            </a:avLst>
          </a:prstGeom>
          <a:solidFill>
            <a:srgbClr val="DABADD"/>
          </a:solidFill>
          <a:ln/>
        </p:spPr>
      </p:sp>
      <p:sp>
        <p:nvSpPr>
          <p:cNvPr id="8" name="Shape 3"/>
          <p:cNvSpPr/>
          <p:nvPr/>
        </p:nvSpPr>
        <p:spPr>
          <a:xfrm>
            <a:off x="6619280" y="2373511"/>
            <a:ext cx="660440" cy="22860"/>
          </a:xfrm>
          <a:prstGeom prst="roundRect">
            <a:avLst>
              <a:gd name="adj" fmla="val 346710"/>
            </a:avLst>
          </a:prstGeom>
          <a:solidFill>
            <a:srgbClr val="DABADD"/>
          </a:solidFill>
          <a:ln/>
        </p:spPr>
      </p:sp>
      <p:sp>
        <p:nvSpPr>
          <p:cNvPr id="9" name="Shape 4"/>
          <p:cNvSpPr/>
          <p:nvPr/>
        </p:nvSpPr>
        <p:spPr>
          <a:xfrm>
            <a:off x="6217563" y="2172653"/>
            <a:ext cx="424577" cy="424577"/>
          </a:xfrm>
          <a:prstGeom prst="roundRect">
            <a:avLst>
              <a:gd name="adj" fmla="val 18667"/>
            </a:avLst>
          </a:prstGeom>
          <a:solidFill>
            <a:srgbClr val="F4D4F7"/>
          </a:solidFill>
          <a:ln w="7620">
            <a:solidFill>
              <a:srgbClr val="DABADD"/>
            </a:solidFill>
            <a:prstDash val="solid"/>
          </a:ln>
        </p:spPr>
      </p:sp>
      <p:sp>
        <p:nvSpPr>
          <p:cNvPr id="10" name="Text 5"/>
          <p:cNvSpPr/>
          <p:nvPr/>
        </p:nvSpPr>
        <p:spPr>
          <a:xfrm>
            <a:off x="6363176" y="2251710"/>
            <a:ext cx="133231" cy="266462"/>
          </a:xfrm>
          <a:prstGeom prst="rect">
            <a:avLst/>
          </a:prstGeom>
          <a:noFill/>
          <a:ln/>
        </p:spPr>
        <p:txBody>
          <a:bodyPr wrap="none" rtlCol="0" anchor="t"/>
          <a:lstStyle/>
          <a:p>
            <a:pPr marL="0" indent="0" algn="ctr">
              <a:lnSpc>
                <a:spcPts val="2098"/>
              </a:lnSpc>
              <a:buNone/>
            </a:pPr>
            <a:r>
              <a:rPr lang="en-US" sz="2098" b="1" kern="0" spc="-42" dirty="0">
                <a:solidFill>
                  <a:srgbClr val="272525"/>
                </a:solidFill>
                <a:latin typeface="Source Serif Pro" pitchFamily="34" charset="0"/>
                <a:ea typeface="Source Serif Pro" pitchFamily="34" charset="-122"/>
                <a:cs typeface="Source Serif Pro" pitchFamily="34" charset="-120"/>
              </a:rPr>
              <a:t>1</a:t>
            </a:r>
            <a:endParaRPr lang="en-US" sz="2098" dirty="0"/>
          </a:p>
        </p:txBody>
      </p:sp>
      <p:sp>
        <p:nvSpPr>
          <p:cNvPr id="11" name="Text 6"/>
          <p:cNvSpPr/>
          <p:nvPr/>
        </p:nvSpPr>
        <p:spPr>
          <a:xfrm>
            <a:off x="7467719" y="2148959"/>
            <a:ext cx="2220039" cy="277535"/>
          </a:xfrm>
          <a:prstGeom prst="rect">
            <a:avLst/>
          </a:prstGeom>
          <a:noFill/>
          <a:ln/>
        </p:spPr>
        <p:txBody>
          <a:bodyPr wrap="none" rtlCol="0" anchor="t"/>
          <a:lstStyle/>
          <a:p>
            <a:pPr marL="0" indent="0" algn="l">
              <a:lnSpc>
                <a:spcPts val="2185"/>
              </a:lnSpc>
              <a:buNone/>
            </a:pPr>
            <a:r>
              <a:rPr lang="en-US" sz="1748" b="1" kern="0" spc="-35" dirty="0">
                <a:solidFill>
                  <a:srgbClr val="272525"/>
                </a:solidFill>
                <a:latin typeface="Source Serif Pro" pitchFamily="34" charset="0"/>
                <a:ea typeface="Source Serif Pro" pitchFamily="34" charset="-122"/>
                <a:cs typeface="Source Serif Pro" pitchFamily="34" charset="-120"/>
              </a:rPr>
              <a:t>Data Exploration</a:t>
            </a:r>
            <a:endParaRPr lang="en-US" sz="1748" dirty="0"/>
          </a:p>
        </p:txBody>
      </p:sp>
      <p:sp>
        <p:nvSpPr>
          <p:cNvPr id="12" name="Text 7"/>
          <p:cNvSpPr/>
          <p:nvPr/>
        </p:nvSpPr>
        <p:spPr>
          <a:xfrm>
            <a:off x="7467719" y="2539603"/>
            <a:ext cx="6502241" cy="603885"/>
          </a:xfrm>
          <a:prstGeom prst="rect">
            <a:avLst/>
          </a:prstGeom>
          <a:noFill/>
          <a:ln/>
        </p:spPr>
        <p:txBody>
          <a:bodyPr wrap="square" rtlCol="0" anchor="t"/>
          <a:lstStyle/>
          <a:p>
            <a:pPr marL="0" indent="0" algn="l">
              <a:lnSpc>
                <a:spcPts val="2377"/>
              </a:lnSpc>
              <a:buNone/>
            </a:pPr>
            <a:r>
              <a:rPr lang="en-US" sz="1486" kern="0" spc="-30" dirty="0">
                <a:solidFill>
                  <a:srgbClr val="272525"/>
                </a:solidFill>
                <a:latin typeface="Source Sans Pro" pitchFamily="34" charset="0"/>
                <a:ea typeface="Source Sans Pro" pitchFamily="34" charset="-122"/>
                <a:cs typeface="Source Sans Pro" pitchFamily="34" charset="-120"/>
              </a:rPr>
              <a:t>The goal is to understand the basic characteristics of the data, including its distribution, central tendencies, and outliers.</a:t>
            </a:r>
            <a:endParaRPr lang="en-US" sz="1486" dirty="0"/>
          </a:p>
        </p:txBody>
      </p:sp>
      <p:sp>
        <p:nvSpPr>
          <p:cNvPr id="13" name="Shape 8"/>
          <p:cNvSpPr/>
          <p:nvPr/>
        </p:nvSpPr>
        <p:spPr>
          <a:xfrm>
            <a:off x="6619280" y="3933825"/>
            <a:ext cx="660440" cy="22860"/>
          </a:xfrm>
          <a:prstGeom prst="roundRect">
            <a:avLst>
              <a:gd name="adj" fmla="val 346710"/>
            </a:avLst>
          </a:prstGeom>
          <a:solidFill>
            <a:srgbClr val="DABADD"/>
          </a:solidFill>
          <a:ln/>
        </p:spPr>
      </p:sp>
      <p:sp>
        <p:nvSpPr>
          <p:cNvPr id="14" name="Shape 9"/>
          <p:cNvSpPr/>
          <p:nvPr/>
        </p:nvSpPr>
        <p:spPr>
          <a:xfrm>
            <a:off x="6217563" y="3732967"/>
            <a:ext cx="424577" cy="424577"/>
          </a:xfrm>
          <a:prstGeom prst="roundRect">
            <a:avLst>
              <a:gd name="adj" fmla="val 18667"/>
            </a:avLst>
          </a:prstGeom>
          <a:solidFill>
            <a:srgbClr val="F4D4F7"/>
          </a:solidFill>
          <a:ln w="7620">
            <a:solidFill>
              <a:srgbClr val="DABADD"/>
            </a:solidFill>
            <a:prstDash val="solid"/>
          </a:ln>
        </p:spPr>
      </p:sp>
      <p:sp>
        <p:nvSpPr>
          <p:cNvPr id="15" name="Text 10"/>
          <p:cNvSpPr/>
          <p:nvPr/>
        </p:nvSpPr>
        <p:spPr>
          <a:xfrm>
            <a:off x="6363176" y="3812024"/>
            <a:ext cx="133231" cy="266462"/>
          </a:xfrm>
          <a:prstGeom prst="rect">
            <a:avLst/>
          </a:prstGeom>
          <a:noFill/>
          <a:ln/>
        </p:spPr>
        <p:txBody>
          <a:bodyPr wrap="none" rtlCol="0" anchor="t"/>
          <a:lstStyle/>
          <a:p>
            <a:pPr marL="0" indent="0" algn="ctr">
              <a:lnSpc>
                <a:spcPts val="2098"/>
              </a:lnSpc>
              <a:buNone/>
            </a:pPr>
            <a:r>
              <a:rPr lang="en-US" sz="2098" b="1" kern="0" spc="-42" dirty="0">
                <a:solidFill>
                  <a:srgbClr val="272525"/>
                </a:solidFill>
                <a:latin typeface="Source Serif Pro" pitchFamily="34" charset="0"/>
                <a:ea typeface="Source Serif Pro" pitchFamily="34" charset="-122"/>
                <a:cs typeface="Source Serif Pro" pitchFamily="34" charset="-120"/>
              </a:rPr>
              <a:t>2</a:t>
            </a:r>
            <a:endParaRPr lang="en-US" sz="2098" dirty="0"/>
          </a:p>
        </p:txBody>
      </p:sp>
      <p:sp>
        <p:nvSpPr>
          <p:cNvPr id="16" name="Text 11"/>
          <p:cNvSpPr/>
          <p:nvPr/>
        </p:nvSpPr>
        <p:spPr>
          <a:xfrm>
            <a:off x="7467719" y="3709273"/>
            <a:ext cx="2220039" cy="277535"/>
          </a:xfrm>
          <a:prstGeom prst="rect">
            <a:avLst/>
          </a:prstGeom>
          <a:noFill/>
          <a:ln/>
        </p:spPr>
        <p:txBody>
          <a:bodyPr wrap="none" rtlCol="0" anchor="t"/>
          <a:lstStyle/>
          <a:p>
            <a:pPr marL="0" indent="0" algn="l">
              <a:lnSpc>
                <a:spcPts val="2185"/>
              </a:lnSpc>
              <a:buNone/>
            </a:pPr>
            <a:r>
              <a:rPr lang="en-US" sz="1748" b="1" kern="0" spc="-35" dirty="0">
                <a:solidFill>
                  <a:srgbClr val="272525"/>
                </a:solidFill>
                <a:latin typeface="Source Serif Pro" pitchFamily="34" charset="0"/>
                <a:ea typeface="Source Serif Pro" pitchFamily="34" charset="-122"/>
                <a:cs typeface="Source Serif Pro" pitchFamily="34" charset="-120"/>
              </a:rPr>
              <a:t>Data Visualization</a:t>
            </a:r>
            <a:endParaRPr lang="en-US" sz="1748" dirty="0"/>
          </a:p>
        </p:txBody>
      </p:sp>
      <p:sp>
        <p:nvSpPr>
          <p:cNvPr id="17" name="Text 12"/>
          <p:cNvSpPr/>
          <p:nvPr/>
        </p:nvSpPr>
        <p:spPr>
          <a:xfrm>
            <a:off x="7467719" y="4099917"/>
            <a:ext cx="6502241" cy="301943"/>
          </a:xfrm>
          <a:prstGeom prst="rect">
            <a:avLst/>
          </a:prstGeom>
          <a:noFill/>
          <a:ln/>
        </p:spPr>
        <p:txBody>
          <a:bodyPr wrap="none" rtlCol="0" anchor="t"/>
          <a:lstStyle/>
          <a:p>
            <a:pPr marL="0" indent="0" algn="l">
              <a:lnSpc>
                <a:spcPts val="2377"/>
              </a:lnSpc>
              <a:buNone/>
            </a:pPr>
            <a:r>
              <a:rPr lang="en-US" sz="1486" kern="0" spc="-30" dirty="0">
                <a:solidFill>
                  <a:srgbClr val="272525"/>
                </a:solidFill>
                <a:latin typeface="Source Sans Pro" pitchFamily="34" charset="0"/>
                <a:ea typeface="Source Sans Pro" pitchFamily="34" charset="-122"/>
                <a:cs typeface="Source Sans Pro" pitchFamily="34" charset="-120"/>
              </a:rPr>
              <a:t>Using graphs and charts to gain insights into data patterns, trends, and relationships.</a:t>
            </a:r>
            <a:endParaRPr lang="en-US" sz="1486" dirty="0"/>
          </a:p>
        </p:txBody>
      </p:sp>
      <p:sp>
        <p:nvSpPr>
          <p:cNvPr id="18" name="Shape 13"/>
          <p:cNvSpPr/>
          <p:nvPr/>
        </p:nvSpPr>
        <p:spPr>
          <a:xfrm>
            <a:off x="6619280" y="5192197"/>
            <a:ext cx="660440" cy="22860"/>
          </a:xfrm>
          <a:prstGeom prst="roundRect">
            <a:avLst>
              <a:gd name="adj" fmla="val 346710"/>
            </a:avLst>
          </a:prstGeom>
          <a:solidFill>
            <a:srgbClr val="DABADD"/>
          </a:solidFill>
          <a:ln/>
        </p:spPr>
      </p:sp>
      <p:sp>
        <p:nvSpPr>
          <p:cNvPr id="19" name="Shape 14"/>
          <p:cNvSpPr/>
          <p:nvPr/>
        </p:nvSpPr>
        <p:spPr>
          <a:xfrm>
            <a:off x="6217563" y="4991338"/>
            <a:ext cx="424577" cy="424577"/>
          </a:xfrm>
          <a:prstGeom prst="roundRect">
            <a:avLst>
              <a:gd name="adj" fmla="val 18667"/>
            </a:avLst>
          </a:prstGeom>
          <a:solidFill>
            <a:srgbClr val="F4D4F7"/>
          </a:solidFill>
          <a:ln w="7620">
            <a:solidFill>
              <a:srgbClr val="DABADD"/>
            </a:solidFill>
            <a:prstDash val="solid"/>
          </a:ln>
        </p:spPr>
      </p:sp>
      <p:sp>
        <p:nvSpPr>
          <p:cNvPr id="20" name="Text 15"/>
          <p:cNvSpPr/>
          <p:nvPr/>
        </p:nvSpPr>
        <p:spPr>
          <a:xfrm>
            <a:off x="6363176" y="5070396"/>
            <a:ext cx="133231" cy="266462"/>
          </a:xfrm>
          <a:prstGeom prst="rect">
            <a:avLst/>
          </a:prstGeom>
          <a:noFill/>
          <a:ln/>
        </p:spPr>
        <p:txBody>
          <a:bodyPr wrap="none" rtlCol="0" anchor="t"/>
          <a:lstStyle/>
          <a:p>
            <a:pPr marL="0" indent="0" algn="ctr">
              <a:lnSpc>
                <a:spcPts val="2098"/>
              </a:lnSpc>
              <a:buNone/>
            </a:pPr>
            <a:r>
              <a:rPr lang="en-US" sz="2098" b="1" kern="0" spc="-42" dirty="0">
                <a:solidFill>
                  <a:srgbClr val="272525"/>
                </a:solidFill>
                <a:latin typeface="Source Serif Pro" pitchFamily="34" charset="0"/>
                <a:ea typeface="Source Serif Pro" pitchFamily="34" charset="-122"/>
                <a:cs typeface="Source Serif Pro" pitchFamily="34" charset="-120"/>
              </a:rPr>
              <a:t>3</a:t>
            </a:r>
            <a:endParaRPr lang="en-US" sz="2098" dirty="0"/>
          </a:p>
        </p:txBody>
      </p:sp>
      <p:sp>
        <p:nvSpPr>
          <p:cNvPr id="21" name="Text 16"/>
          <p:cNvSpPr/>
          <p:nvPr/>
        </p:nvSpPr>
        <p:spPr>
          <a:xfrm>
            <a:off x="7467719" y="4967645"/>
            <a:ext cx="2220039" cy="277535"/>
          </a:xfrm>
          <a:prstGeom prst="rect">
            <a:avLst/>
          </a:prstGeom>
          <a:noFill/>
          <a:ln/>
        </p:spPr>
        <p:txBody>
          <a:bodyPr wrap="none" rtlCol="0" anchor="t"/>
          <a:lstStyle/>
          <a:p>
            <a:pPr marL="0" indent="0" algn="l">
              <a:lnSpc>
                <a:spcPts val="2185"/>
              </a:lnSpc>
              <a:buNone/>
            </a:pPr>
            <a:r>
              <a:rPr lang="en-US" sz="1748" b="1" kern="0" spc="-35" dirty="0">
                <a:solidFill>
                  <a:srgbClr val="272525"/>
                </a:solidFill>
                <a:latin typeface="Source Serif Pro" pitchFamily="34" charset="0"/>
                <a:ea typeface="Source Serif Pro" pitchFamily="34" charset="-122"/>
                <a:cs typeface="Source Serif Pro" pitchFamily="34" charset="-120"/>
              </a:rPr>
              <a:t>Hypothesis Generation</a:t>
            </a:r>
            <a:endParaRPr lang="en-US" sz="1748" dirty="0"/>
          </a:p>
        </p:txBody>
      </p:sp>
      <p:sp>
        <p:nvSpPr>
          <p:cNvPr id="22" name="Text 17"/>
          <p:cNvSpPr/>
          <p:nvPr/>
        </p:nvSpPr>
        <p:spPr>
          <a:xfrm>
            <a:off x="7467719" y="5358289"/>
            <a:ext cx="6502241" cy="301943"/>
          </a:xfrm>
          <a:prstGeom prst="rect">
            <a:avLst/>
          </a:prstGeom>
          <a:noFill/>
          <a:ln/>
        </p:spPr>
        <p:txBody>
          <a:bodyPr wrap="none" rtlCol="0" anchor="t"/>
          <a:lstStyle/>
          <a:p>
            <a:pPr marL="0" indent="0" algn="l">
              <a:lnSpc>
                <a:spcPts val="2377"/>
              </a:lnSpc>
              <a:buNone/>
            </a:pPr>
            <a:r>
              <a:rPr lang="en-US" sz="1486" kern="0" spc="-30" dirty="0">
                <a:solidFill>
                  <a:srgbClr val="272525"/>
                </a:solidFill>
                <a:latin typeface="Source Sans Pro" pitchFamily="34" charset="0"/>
                <a:ea typeface="Source Sans Pro" pitchFamily="34" charset="-122"/>
                <a:cs typeface="Source Sans Pro" pitchFamily="34" charset="-120"/>
              </a:rPr>
              <a:t>Based on observations, formulating testable hypotheses about the data.</a:t>
            </a:r>
            <a:endParaRPr lang="en-US" sz="1486" dirty="0"/>
          </a:p>
        </p:txBody>
      </p:sp>
      <p:sp>
        <p:nvSpPr>
          <p:cNvPr id="23" name="Shape 18"/>
          <p:cNvSpPr/>
          <p:nvPr/>
        </p:nvSpPr>
        <p:spPr>
          <a:xfrm>
            <a:off x="6619280" y="6450568"/>
            <a:ext cx="660440" cy="22860"/>
          </a:xfrm>
          <a:prstGeom prst="roundRect">
            <a:avLst>
              <a:gd name="adj" fmla="val 346710"/>
            </a:avLst>
          </a:prstGeom>
          <a:solidFill>
            <a:srgbClr val="DABADD"/>
          </a:solidFill>
          <a:ln/>
        </p:spPr>
      </p:sp>
      <p:sp>
        <p:nvSpPr>
          <p:cNvPr id="24" name="Shape 19"/>
          <p:cNvSpPr/>
          <p:nvPr/>
        </p:nvSpPr>
        <p:spPr>
          <a:xfrm>
            <a:off x="6217563" y="6249710"/>
            <a:ext cx="424577" cy="424577"/>
          </a:xfrm>
          <a:prstGeom prst="roundRect">
            <a:avLst>
              <a:gd name="adj" fmla="val 18667"/>
            </a:avLst>
          </a:prstGeom>
          <a:solidFill>
            <a:srgbClr val="F4D4F7"/>
          </a:solidFill>
          <a:ln w="7620">
            <a:solidFill>
              <a:srgbClr val="DABADD"/>
            </a:solidFill>
            <a:prstDash val="solid"/>
          </a:ln>
        </p:spPr>
      </p:sp>
      <p:sp>
        <p:nvSpPr>
          <p:cNvPr id="25" name="Text 20"/>
          <p:cNvSpPr/>
          <p:nvPr/>
        </p:nvSpPr>
        <p:spPr>
          <a:xfrm>
            <a:off x="6363176" y="6328767"/>
            <a:ext cx="133231" cy="266462"/>
          </a:xfrm>
          <a:prstGeom prst="rect">
            <a:avLst/>
          </a:prstGeom>
          <a:noFill/>
          <a:ln/>
        </p:spPr>
        <p:txBody>
          <a:bodyPr wrap="none" rtlCol="0" anchor="t"/>
          <a:lstStyle/>
          <a:p>
            <a:pPr marL="0" indent="0" algn="ctr">
              <a:lnSpc>
                <a:spcPts val="2098"/>
              </a:lnSpc>
              <a:buNone/>
            </a:pPr>
            <a:r>
              <a:rPr lang="en-US" sz="2098" b="1" kern="0" spc="-42" dirty="0">
                <a:solidFill>
                  <a:srgbClr val="272525"/>
                </a:solidFill>
                <a:latin typeface="Source Serif Pro" pitchFamily="34" charset="0"/>
                <a:ea typeface="Source Serif Pro" pitchFamily="34" charset="-122"/>
                <a:cs typeface="Source Serif Pro" pitchFamily="34" charset="-120"/>
              </a:rPr>
              <a:t>4</a:t>
            </a:r>
            <a:endParaRPr lang="en-US" sz="2098" dirty="0"/>
          </a:p>
        </p:txBody>
      </p:sp>
      <p:sp>
        <p:nvSpPr>
          <p:cNvPr id="26" name="Text 21"/>
          <p:cNvSpPr/>
          <p:nvPr/>
        </p:nvSpPr>
        <p:spPr>
          <a:xfrm>
            <a:off x="7467719" y="6226016"/>
            <a:ext cx="2220039" cy="277535"/>
          </a:xfrm>
          <a:prstGeom prst="rect">
            <a:avLst/>
          </a:prstGeom>
          <a:noFill/>
          <a:ln/>
        </p:spPr>
        <p:txBody>
          <a:bodyPr wrap="none" rtlCol="0" anchor="t"/>
          <a:lstStyle/>
          <a:p>
            <a:pPr marL="0" indent="0" algn="l">
              <a:lnSpc>
                <a:spcPts val="2185"/>
              </a:lnSpc>
              <a:buNone/>
            </a:pPr>
            <a:r>
              <a:rPr lang="en-US" sz="1748" b="1" kern="0" spc="-35" dirty="0">
                <a:solidFill>
                  <a:srgbClr val="272525"/>
                </a:solidFill>
                <a:latin typeface="Source Serif Pro" pitchFamily="34" charset="0"/>
                <a:ea typeface="Source Serif Pro" pitchFamily="34" charset="-122"/>
                <a:cs typeface="Source Serif Pro" pitchFamily="34" charset="-120"/>
              </a:rPr>
              <a:t>Feature Selection</a:t>
            </a:r>
            <a:endParaRPr lang="en-US" sz="1748" dirty="0"/>
          </a:p>
        </p:txBody>
      </p:sp>
      <p:sp>
        <p:nvSpPr>
          <p:cNvPr id="27" name="Text 22"/>
          <p:cNvSpPr/>
          <p:nvPr/>
        </p:nvSpPr>
        <p:spPr>
          <a:xfrm>
            <a:off x="7467719" y="6616660"/>
            <a:ext cx="6502241" cy="301943"/>
          </a:xfrm>
          <a:prstGeom prst="rect">
            <a:avLst/>
          </a:prstGeom>
          <a:noFill/>
          <a:ln/>
        </p:spPr>
        <p:txBody>
          <a:bodyPr wrap="none" rtlCol="0" anchor="t"/>
          <a:lstStyle/>
          <a:p>
            <a:pPr marL="0" indent="0" algn="l">
              <a:lnSpc>
                <a:spcPts val="2377"/>
              </a:lnSpc>
              <a:buNone/>
            </a:pPr>
            <a:r>
              <a:rPr lang="en-US" sz="1486" kern="0" spc="-30" dirty="0">
                <a:solidFill>
                  <a:srgbClr val="272525"/>
                </a:solidFill>
                <a:latin typeface="Source Sans Pro" pitchFamily="34" charset="0"/>
                <a:ea typeface="Source Sans Pro" pitchFamily="34" charset="-122"/>
                <a:cs typeface="Source Sans Pro" pitchFamily="34" charset="-120"/>
              </a:rPr>
              <a:t>Identifying the most relevant variables for further analysis and modeling.</a:t>
            </a:r>
            <a:endParaRPr lang="en-US" sz="14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7724" y="2294215"/>
            <a:ext cx="5632490" cy="704017"/>
          </a:xfrm>
          <a:prstGeom prst="rect">
            <a:avLst/>
          </a:prstGeom>
          <a:noFill/>
          <a:ln/>
        </p:spPr>
        <p:txBody>
          <a:bodyPr wrap="none" rtlCol="0" anchor="t"/>
          <a:lstStyle/>
          <a:p>
            <a:pPr marL="0" indent="0">
              <a:lnSpc>
                <a:spcPts val="5544"/>
              </a:lnSpc>
              <a:buNone/>
            </a:pPr>
            <a:r>
              <a:rPr lang="en-US" sz="4435" b="1" kern="0" spc="-89" dirty="0">
                <a:solidFill>
                  <a:srgbClr val="D73AD7"/>
                </a:solidFill>
                <a:latin typeface="Source Serif Pro" pitchFamily="34" charset="0"/>
                <a:ea typeface="Source Serif Pro" pitchFamily="34" charset="-122"/>
                <a:cs typeface="Source Serif Pro" pitchFamily="34" charset="-120"/>
              </a:rPr>
              <a:t>Statistical Modeling</a:t>
            </a:r>
            <a:endParaRPr lang="en-US" sz="4435" dirty="0"/>
          </a:p>
        </p:txBody>
      </p:sp>
      <p:sp>
        <p:nvSpPr>
          <p:cNvPr id="5" name="Text 2"/>
          <p:cNvSpPr/>
          <p:nvPr/>
        </p:nvSpPr>
        <p:spPr>
          <a:xfrm>
            <a:off x="837724" y="3596521"/>
            <a:ext cx="2816185" cy="351949"/>
          </a:xfrm>
          <a:prstGeom prst="rect">
            <a:avLst/>
          </a:prstGeom>
          <a:noFill/>
          <a:ln/>
        </p:spPr>
        <p:txBody>
          <a:bodyPr wrap="none" rtlCol="0" anchor="t"/>
          <a:lstStyle/>
          <a:p>
            <a:pPr marL="0" indent="0">
              <a:lnSpc>
                <a:spcPts val="2772"/>
              </a:lnSpc>
              <a:buNone/>
            </a:pPr>
            <a:r>
              <a:rPr lang="en-US" sz="2218" b="1" kern="0" spc="-44" dirty="0">
                <a:solidFill>
                  <a:srgbClr val="D73AD7"/>
                </a:solidFill>
                <a:latin typeface="Source Serif Pro" pitchFamily="34" charset="0"/>
                <a:ea typeface="Source Serif Pro" pitchFamily="34" charset="-122"/>
                <a:cs typeface="Source Serif Pro" pitchFamily="34" charset="-120"/>
              </a:rPr>
              <a:t>Regression Models</a:t>
            </a:r>
            <a:endParaRPr lang="en-US" sz="2218" dirty="0"/>
          </a:p>
        </p:txBody>
      </p:sp>
      <p:sp>
        <p:nvSpPr>
          <p:cNvPr id="6" name="Text 3"/>
          <p:cNvSpPr/>
          <p:nvPr/>
        </p:nvSpPr>
        <p:spPr>
          <a:xfrm>
            <a:off x="837724" y="4187785"/>
            <a:ext cx="3928586" cy="1532096"/>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Predicting a dependent variable based on independent variables. Examples include linear regression, logistic regression, and polynomial regression.</a:t>
            </a:r>
            <a:endParaRPr lang="en-US" sz="1885" dirty="0"/>
          </a:p>
        </p:txBody>
      </p:sp>
      <p:sp>
        <p:nvSpPr>
          <p:cNvPr id="7" name="Text 4"/>
          <p:cNvSpPr/>
          <p:nvPr/>
        </p:nvSpPr>
        <p:spPr>
          <a:xfrm>
            <a:off x="5357813" y="3596521"/>
            <a:ext cx="2816185" cy="351949"/>
          </a:xfrm>
          <a:prstGeom prst="rect">
            <a:avLst/>
          </a:prstGeom>
          <a:noFill/>
          <a:ln/>
        </p:spPr>
        <p:txBody>
          <a:bodyPr wrap="none" rtlCol="0" anchor="t"/>
          <a:lstStyle/>
          <a:p>
            <a:pPr marL="0" indent="0">
              <a:lnSpc>
                <a:spcPts val="2772"/>
              </a:lnSpc>
              <a:buNone/>
            </a:pPr>
            <a:r>
              <a:rPr lang="en-US" sz="2218" b="1" kern="0" spc="-44" dirty="0">
                <a:solidFill>
                  <a:srgbClr val="D73AD7"/>
                </a:solidFill>
                <a:latin typeface="Source Serif Pro" pitchFamily="34" charset="0"/>
                <a:ea typeface="Source Serif Pro" pitchFamily="34" charset="-122"/>
                <a:cs typeface="Source Serif Pro" pitchFamily="34" charset="-120"/>
              </a:rPr>
              <a:t>Classification Models</a:t>
            </a:r>
            <a:endParaRPr lang="en-US" sz="2218" dirty="0"/>
          </a:p>
        </p:txBody>
      </p:sp>
      <p:sp>
        <p:nvSpPr>
          <p:cNvPr id="8" name="Text 5"/>
          <p:cNvSpPr/>
          <p:nvPr/>
        </p:nvSpPr>
        <p:spPr>
          <a:xfrm>
            <a:off x="5357813" y="4187785"/>
            <a:ext cx="3928586" cy="1532096"/>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Categorizing data points into predefined classes. Examples include decision trees, support vector machines, and k-nearest neighbors.</a:t>
            </a:r>
            <a:endParaRPr lang="en-US" sz="1885" dirty="0"/>
          </a:p>
        </p:txBody>
      </p:sp>
      <p:sp>
        <p:nvSpPr>
          <p:cNvPr id="9" name="Text 6"/>
          <p:cNvSpPr/>
          <p:nvPr/>
        </p:nvSpPr>
        <p:spPr>
          <a:xfrm>
            <a:off x="9877901" y="3596521"/>
            <a:ext cx="2816185" cy="351949"/>
          </a:xfrm>
          <a:prstGeom prst="rect">
            <a:avLst/>
          </a:prstGeom>
          <a:noFill/>
          <a:ln/>
        </p:spPr>
        <p:txBody>
          <a:bodyPr wrap="none" rtlCol="0" anchor="t"/>
          <a:lstStyle/>
          <a:p>
            <a:pPr marL="0" indent="0">
              <a:lnSpc>
                <a:spcPts val="2772"/>
              </a:lnSpc>
              <a:buNone/>
            </a:pPr>
            <a:r>
              <a:rPr lang="en-US" sz="2218" b="1" kern="0" spc="-44" dirty="0">
                <a:solidFill>
                  <a:srgbClr val="D73AD7"/>
                </a:solidFill>
                <a:latin typeface="Source Serif Pro" pitchFamily="34" charset="0"/>
                <a:ea typeface="Source Serif Pro" pitchFamily="34" charset="-122"/>
                <a:cs typeface="Source Serif Pro" pitchFamily="34" charset="-120"/>
              </a:rPr>
              <a:t>Clustering Models</a:t>
            </a:r>
            <a:endParaRPr lang="en-US" sz="2218" dirty="0"/>
          </a:p>
        </p:txBody>
      </p:sp>
      <p:sp>
        <p:nvSpPr>
          <p:cNvPr id="10" name="Text 7"/>
          <p:cNvSpPr/>
          <p:nvPr/>
        </p:nvSpPr>
        <p:spPr>
          <a:xfrm>
            <a:off x="9877901" y="4187785"/>
            <a:ext cx="3928586" cy="1532096"/>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Grouping data points based on similarity. Examples include k-means clustering, hierarchical clustering, and density-based clustering.</a:t>
            </a:r>
            <a:endParaRPr lang="en-US" sz="18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37724" y="1825347"/>
            <a:ext cx="6096833" cy="704017"/>
          </a:xfrm>
          <a:prstGeom prst="rect">
            <a:avLst/>
          </a:prstGeom>
          <a:noFill/>
          <a:ln/>
        </p:spPr>
        <p:txBody>
          <a:bodyPr wrap="none" rtlCol="0" anchor="t"/>
          <a:lstStyle/>
          <a:p>
            <a:pPr marL="0" indent="0">
              <a:lnSpc>
                <a:spcPts val="5544"/>
              </a:lnSpc>
              <a:buNone/>
            </a:pPr>
            <a:r>
              <a:rPr lang="en-US" sz="4435" b="1" kern="0" spc="-89" dirty="0">
                <a:solidFill>
                  <a:srgbClr val="D73AD7"/>
                </a:solidFill>
                <a:latin typeface="Source Serif Pro" pitchFamily="34" charset="0"/>
                <a:ea typeface="Source Serif Pro" pitchFamily="34" charset="-122"/>
                <a:cs typeface="Source Serif Pro" pitchFamily="34" charset="-120"/>
              </a:rPr>
              <a:t>Visualization Techniques</a:t>
            </a:r>
            <a:endParaRPr lang="en-US" sz="4435" dirty="0"/>
          </a:p>
        </p:txBody>
      </p:sp>
      <p:pic>
        <p:nvPicPr>
          <p:cNvPr id="5" name="Image 1" descr="preencoded.png"/>
          <p:cNvPicPr>
            <a:picLocks noChangeAspect="1"/>
          </p:cNvPicPr>
          <p:nvPr/>
        </p:nvPicPr>
        <p:blipFill>
          <a:blip r:embed="rId4"/>
          <a:stretch>
            <a:fillRect/>
          </a:stretch>
        </p:blipFill>
        <p:spPr>
          <a:xfrm>
            <a:off x="837724" y="3008114"/>
            <a:ext cx="2969419" cy="1835229"/>
          </a:xfrm>
          <a:prstGeom prst="rect">
            <a:avLst/>
          </a:prstGeom>
        </p:spPr>
      </p:pic>
      <p:sp>
        <p:nvSpPr>
          <p:cNvPr id="6" name="Text 2"/>
          <p:cNvSpPr/>
          <p:nvPr/>
        </p:nvSpPr>
        <p:spPr>
          <a:xfrm>
            <a:off x="837724" y="5142548"/>
            <a:ext cx="2816185" cy="351949"/>
          </a:xfrm>
          <a:prstGeom prst="rect">
            <a:avLst/>
          </a:prstGeom>
          <a:noFill/>
          <a:ln/>
        </p:spPr>
        <p:txBody>
          <a:bodyPr wrap="none" rtlCol="0" anchor="t"/>
          <a:lstStyle/>
          <a:p>
            <a:pPr marL="0" indent="0" algn="l">
              <a:lnSpc>
                <a:spcPts val="2772"/>
              </a:lnSpc>
              <a:buNone/>
            </a:pPr>
            <a:r>
              <a:rPr lang="en-US" sz="2218" b="1" kern="0" spc="-44" dirty="0">
                <a:solidFill>
                  <a:srgbClr val="272525"/>
                </a:solidFill>
                <a:latin typeface="Source Serif Pro" pitchFamily="34" charset="0"/>
                <a:ea typeface="Source Serif Pro" pitchFamily="34" charset="-122"/>
                <a:cs typeface="Source Serif Pro" pitchFamily="34" charset="-120"/>
              </a:rPr>
              <a:t>Bar Charts</a:t>
            </a:r>
            <a:endParaRPr lang="en-US" sz="2218" dirty="0"/>
          </a:p>
        </p:txBody>
      </p:sp>
      <p:sp>
        <p:nvSpPr>
          <p:cNvPr id="7" name="Text 3"/>
          <p:cNvSpPr/>
          <p:nvPr/>
        </p:nvSpPr>
        <p:spPr>
          <a:xfrm>
            <a:off x="837724" y="5638086"/>
            <a:ext cx="2969419" cy="383024"/>
          </a:xfrm>
          <a:prstGeom prst="rect">
            <a:avLst/>
          </a:prstGeom>
          <a:noFill/>
          <a:ln/>
        </p:spPr>
        <p:txBody>
          <a:bodyPr wrap="none" rtlCol="0" anchor="t"/>
          <a:lstStyle/>
          <a:p>
            <a:pPr marL="0" indent="0" algn="l">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Comparing categorical data.</a:t>
            </a:r>
            <a:endParaRPr lang="en-US" sz="1885" dirty="0"/>
          </a:p>
        </p:txBody>
      </p:sp>
      <p:pic>
        <p:nvPicPr>
          <p:cNvPr id="8" name="Image 2" descr="preencoded.png"/>
          <p:cNvPicPr>
            <a:picLocks noChangeAspect="1"/>
          </p:cNvPicPr>
          <p:nvPr/>
        </p:nvPicPr>
        <p:blipFill>
          <a:blip r:embed="rId5"/>
          <a:stretch>
            <a:fillRect/>
          </a:stretch>
        </p:blipFill>
        <p:spPr>
          <a:xfrm>
            <a:off x="4166116" y="3008114"/>
            <a:ext cx="2969538" cy="1835229"/>
          </a:xfrm>
          <a:prstGeom prst="rect">
            <a:avLst/>
          </a:prstGeom>
        </p:spPr>
      </p:pic>
      <p:sp>
        <p:nvSpPr>
          <p:cNvPr id="9" name="Text 4"/>
          <p:cNvSpPr/>
          <p:nvPr/>
        </p:nvSpPr>
        <p:spPr>
          <a:xfrm>
            <a:off x="4166116" y="5142548"/>
            <a:ext cx="2816185" cy="351949"/>
          </a:xfrm>
          <a:prstGeom prst="rect">
            <a:avLst/>
          </a:prstGeom>
          <a:noFill/>
          <a:ln/>
        </p:spPr>
        <p:txBody>
          <a:bodyPr wrap="none" rtlCol="0" anchor="t"/>
          <a:lstStyle/>
          <a:p>
            <a:pPr marL="0" indent="0" algn="l">
              <a:lnSpc>
                <a:spcPts val="2772"/>
              </a:lnSpc>
              <a:buNone/>
            </a:pPr>
            <a:r>
              <a:rPr lang="en-US" sz="2218" b="1" kern="0" spc="-44" dirty="0">
                <a:solidFill>
                  <a:srgbClr val="272525"/>
                </a:solidFill>
                <a:latin typeface="Source Serif Pro" pitchFamily="34" charset="0"/>
                <a:ea typeface="Source Serif Pro" pitchFamily="34" charset="-122"/>
                <a:cs typeface="Source Serif Pro" pitchFamily="34" charset="-120"/>
              </a:rPr>
              <a:t>Line Charts</a:t>
            </a:r>
            <a:endParaRPr lang="en-US" sz="2218" dirty="0"/>
          </a:p>
        </p:txBody>
      </p:sp>
      <p:sp>
        <p:nvSpPr>
          <p:cNvPr id="10" name="Text 5"/>
          <p:cNvSpPr/>
          <p:nvPr/>
        </p:nvSpPr>
        <p:spPr>
          <a:xfrm>
            <a:off x="4166116" y="5638086"/>
            <a:ext cx="2969538" cy="383024"/>
          </a:xfrm>
          <a:prstGeom prst="rect">
            <a:avLst/>
          </a:prstGeom>
          <a:noFill/>
          <a:ln/>
        </p:spPr>
        <p:txBody>
          <a:bodyPr wrap="none" rtlCol="0" anchor="t"/>
          <a:lstStyle/>
          <a:p>
            <a:pPr marL="0" indent="0" algn="l">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Showing trends over time.</a:t>
            </a:r>
            <a:endParaRPr lang="en-US" sz="1885" dirty="0"/>
          </a:p>
        </p:txBody>
      </p:sp>
      <p:pic>
        <p:nvPicPr>
          <p:cNvPr id="11" name="Image 3" descr="preencoded.png"/>
          <p:cNvPicPr>
            <a:picLocks noChangeAspect="1"/>
          </p:cNvPicPr>
          <p:nvPr/>
        </p:nvPicPr>
        <p:blipFill>
          <a:blip r:embed="rId6"/>
          <a:stretch>
            <a:fillRect/>
          </a:stretch>
        </p:blipFill>
        <p:spPr>
          <a:xfrm>
            <a:off x="7494627" y="3008114"/>
            <a:ext cx="2969538" cy="1835229"/>
          </a:xfrm>
          <a:prstGeom prst="rect">
            <a:avLst/>
          </a:prstGeom>
        </p:spPr>
      </p:pic>
      <p:sp>
        <p:nvSpPr>
          <p:cNvPr id="12" name="Text 6"/>
          <p:cNvSpPr/>
          <p:nvPr/>
        </p:nvSpPr>
        <p:spPr>
          <a:xfrm>
            <a:off x="7494627" y="5142548"/>
            <a:ext cx="2816185" cy="351949"/>
          </a:xfrm>
          <a:prstGeom prst="rect">
            <a:avLst/>
          </a:prstGeom>
          <a:noFill/>
          <a:ln/>
        </p:spPr>
        <p:txBody>
          <a:bodyPr wrap="none" rtlCol="0" anchor="t"/>
          <a:lstStyle/>
          <a:p>
            <a:pPr marL="0" indent="0" algn="l">
              <a:lnSpc>
                <a:spcPts val="2772"/>
              </a:lnSpc>
              <a:buNone/>
            </a:pPr>
            <a:r>
              <a:rPr lang="en-US" sz="2218" b="1" kern="0" spc="-44" dirty="0">
                <a:solidFill>
                  <a:srgbClr val="272525"/>
                </a:solidFill>
                <a:latin typeface="Source Serif Pro" pitchFamily="34" charset="0"/>
                <a:ea typeface="Source Serif Pro" pitchFamily="34" charset="-122"/>
                <a:cs typeface="Source Serif Pro" pitchFamily="34" charset="-120"/>
              </a:rPr>
              <a:t>Scatter Plots</a:t>
            </a:r>
            <a:endParaRPr lang="en-US" sz="2218" dirty="0"/>
          </a:p>
        </p:txBody>
      </p:sp>
      <p:sp>
        <p:nvSpPr>
          <p:cNvPr id="13" name="Text 7"/>
          <p:cNvSpPr/>
          <p:nvPr/>
        </p:nvSpPr>
        <p:spPr>
          <a:xfrm>
            <a:off x="7494627" y="5638086"/>
            <a:ext cx="2969538" cy="766048"/>
          </a:xfrm>
          <a:prstGeom prst="rect">
            <a:avLst/>
          </a:prstGeom>
          <a:noFill/>
          <a:ln/>
        </p:spPr>
        <p:txBody>
          <a:bodyPr wrap="square" rtlCol="0" anchor="t"/>
          <a:lstStyle/>
          <a:p>
            <a:pPr marL="0" indent="0" algn="l">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Representing relationships between two variables.</a:t>
            </a:r>
            <a:endParaRPr lang="en-US" sz="1885" dirty="0"/>
          </a:p>
        </p:txBody>
      </p:sp>
      <p:pic>
        <p:nvPicPr>
          <p:cNvPr id="14" name="Image 4" descr="preencoded.png"/>
          <p:cNvPicPr>
            <a:picLocks noChangeAspect="1"/>
          </p:cNvPicPr>
          <p:nvPr/>
        </p:nvPicPr>
        <p:blipFill>
          <a:blip r:embed="rId7"/>
          <a:stretch>
            <a:fillRect/>
          </a:stretch>
        </p:blipFill>
        <p:spPr>
          <a:xfrm>
            <a:off x="10823138" y="3008114"/>
            <a:ext cx="2969538" cy="1835229"/>
          </a:xfrm>
          <a:prstGeom prst="rect">
            <a:avLst/>
          </a:prstGeom>
        </p:spPr>
      </p:pic>
      <p:sp>
        <p:nvSpPr>
          <p:cNvPr id="15" name="Text 8"/>
          <p:cNvSpPr/>
          <p:nvPr/>
        </p:nvSpPr>
        <p:spPr>
          <a:xfrm>
            <a:off x="10823138" y="5142548"/>
            <a:ext cx="2816185" cy="351949"/>
          </a:xfrm>
          <a:prstGeom prst="rect">
            <a:avLst/>
          </a:prstGeom>
          <a:noFill/>
          <a:ln/>
        </p:spPr>
        <p:txBody>
          <a:bodyPr wrap="none" rtlCol="0" anchor="t"/>
          <a:lstStyle/>
          <a:p>
            <a:pPr marL="0" indent="0" algn="l">
              <a:lnSpc>
                <a:spcPts val="2772"/>
              </a:lnSpc>
              <a:buNone/>
            </a:pPr>
            <a:r>
              <a:rPr lang="en-US" sz="2218" b="1" kern="0" spc="-44" dirty="0">
                <a:solidFill>
                  <a:srgbClr val="272525"/>
                </a:solidFill>
                <a:latin typeface="Source Serif Pro" pitchFamily="34" charset="0"/>
                <a:ea typeface="Source Serif Pro" pitchFamily="34" charset="-122"/>
                <a:cs typeface="Source Serif Pro" pitchFamily="34" charset="-120"/>
              </a:rPr>
              <a:t>Histograms</a:t>
            </a:r>
            <a:endParaRPr lang="en-US" sz="2218" dirty="0"/>
          </a:p>
        </p:txBody>
      </p:sp>
      <p:sp>
        <p:nvSpPr>
          <p:cNvPr id="16" name="Text 9"/>
          <p:cNvSpPr/>
          <p:nvPr/>
        </p:nvSpPr>
        <p:spPr>
          <a:xfrm>
            <a:off x="10823138" y="5638086"/>
            <a:ext cx="2969538" cy="766048"/>
          </a:xfrm>
          <a:prstGeom prst="rect">
            <a:avLst/>
          </a:prstGeom>
          <a:noFill/>
          <a:ln/>
        </p:spPr>
        <p:txBody>
          <a:bodyPr wrap="square" rtlCol="0" anchor="t"/>
          <a:lstStyle/>
          <a:p>
            <a:pPr marL="0" indent="0" algn="l">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Visualizing the distribution of numerical data.</a:t>
            </a:r>
            <a:endParaRPr lang="en-US" sz="188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51890"/>
          </a:xfrm>
          <a:prstGeom prst="rect">
            <a:avLst/>
          </a:prstGeom>
          <a:solidFill>
            <a:srgbClr val="FFFFFF">
              <a:alpha val="75000"/>
            </a:srgbClr>
          </a:solidFill>
          <a:ln/>
        </p:spPr>
      </p:sp>
      <p:sp>
        <p:nvSpPr>
          <p:cNvPr id="4" name="Text 1"/>
          <p:cNvSpPr/>
          <p:nvPr/>
        </p:nvSpPr>
        <p:spPr>
          <a:xfrm>
            <a:off x="2100977" y="460772"/>
            <a:ext cx="3942636" cy="492681"/>
          </a:xfrm>
          <a:prstGeom prst="rect">
            <a:avLst/>
          </a:prstGeom>
          <a:noFill/>
          <a:ln/>
        </p:spPr>
        <p:txBody>
          <a:bodyPr wrap="none" rtlCol="0" anchor="t"/>
          <a:lstStyle/>
          <a:p>
            <a:pPr marL="0" indent="0">
              <a:lnSpc>
                <a:spcPts val="3881"/>
              </a:lnSpc>
              <a:buNone/>
            </a:pPr>
            <a:r>
              <a:rPr lang="en-US" sz="3105" b="1" kern="0" spc="-62" dirty="0">
                <a:solidFill>
                  <a:srgbClr val="D73AD7"/>
                </a:solidFill>
                <a:latin typeface="Source Serif Pro" pitchFamily="34" charset="0"/>
                <a:ea typeface="Source Serif Pro" pitchFamily="34" charset="-122"/>
                <a:cs typeface="Source Serif Pro" pitchFamily="34" charset="-120"/>
              </a:rPr>
              <a:t>Predictive Analytics</a:t>
            </a:r>
            <a:endParaRPr lang="en-US" sz="3105" dirty="0"/>
          </a:p>
        </p:txBody>
      </p:sp>
      <p:pic>
        <p:nvPicPr>
          <p:cNvPr id="5" name="Image 1" descr="preencoded.png"/>
          <p:cNvPicPr>
            <a:picLocks noChangeAspect="1"/>
          </p:cNvPicPr>
          <p:nvPr/>
        </p:nvPicPr>
        <p:blipFill>
          <a:blip r:embed="rId4"/>
          <a:stretch>
            <a:fillRect/>
          </a:stretch>
        </p:blipFill>
        <p:spPr>
          <a:xfrm>
            <a:off x="2100977" y="1288494"/>
            <a:ext cx="837724" cy="1340525"/>
          </a:xfrm>
          <a:prstGeom prst="rect">
            <a:avLst/>
          </a:prstGeom>
        </p:spPr>
      </p:pic>
      <p:sp>
        <p:nvSpPr>
          <p:cNvPr id="6" name="Text 2"/>
          <p:cNvSpPr/>
          <p:nvPr/>
        </p:nvSpPr>
        <p:spPr>
          <a:xfrm>
            <a:off x="3190042" y="1456015"/>
            <a:ext cx="1971318" cy="246459"/>
          </a:xfrm>
          <a:prstGeom prst="rect">
            <a:avLst/>
          </a:prstGeom>
          <a:noFill/>
          <a:ln/>
        </p:spPr>
        <p:txBody>
          <a:bodyPr wrap="none" rtlCol="0" anchor="t"/>
          <a:lstStyle/>
          <a:p>
            <a:pPr marL="0" indent="0" algn="l">
              <a:lnSpc>
                <a:spcPts val="1940"/>
              </a:lnSpc>
              <a:buNone/>
            </a:pPr>
            <a:r>
              <a:rPr lang="en-US" sz="1552" b="1" kern="0" spc="-31" dirty="0">
                <a:solidFill>
                  <a:srgbClr val="272525"/>
                </a:solidFill>
                <a:latin typeface="Source Serif Pro" pitchFamily="34" charset="0"/>
                <a:ea typeface="Source Serif Pro" pitchFamily="34" charset="-122"/>
                <a:cs typeface="Source Serif Pro" pitchFamily="34" charset="-120"/>
              </a:rPr>
              <a:t>Data Preparation</a:t>
            </a:r>
            <a:endParaRPr lang="en-US" sz="1552" dirty="0"/>
          </a:p>
        </p:txBody>
      </p:sp>
      <p:sp>
        <p:nvSpPr>
          <p:cNvPr id="7" name="Text 3"/>
          <p:cNvSpPr/>
          <p:nvPr/>
        </p:nvSpPr>
        <p:spPr>
          <a:xfrm>
            <a:off x="3190042" y="1802963"/>
            <a:ext cx="9339382" cy="268010"/>
          </a:xfrm>
          <a:prstGeom prst="rect">
            <a:avLst/>
          </a:prstGeom>
          <a:noFill/>
          <a:ln/>
        </p:spPr>
        <p:txBody>
          <a:bodyPr wrap="none" rtlCol="0" anchor="t"/>
          <a:lstStyle/>
          <a:p>
            <a:pPr marL="0" indent="0" algn="l">
              <a:lnSpc>
                <a:spcPts val="2111"/>
              </a:lnSpc>
              <a:buNone/>
            </a:pPr>
            <a:r>
              <a:rPr lang="en-US" sz="1319" kern="0" spc="-26" dirty="0">
                <a:solidFill>
                  <a:srgbClr val="272525"/>
                </a:solidFill>
                <a:latin typeface="Source Sans Pro" pitchFamily="34" charset="0"/>
                <a:ea typeface="Source Sans Pro" pitchFamily="34" charset="-122"/>
                <a:cs typeface="Source Sans Pro" pitchFamily="34" charset="-120"/>
              </a:rPr>
              <a:t>Cleaning, transforming, and preparing data for modeling.</a:t>
            </a:r>
            <a:endParaRPr lang="en-US" sz="1319" dirty="0"/>
          </a:p>
        </p:txBody>
      </p:sp>
      <p:pic>
        <p:nvPicPr>
          <p:cNvPr id="8" name="Image 2" descr="preencoded.png"/>
          <p:cNvPicPr>
            <a:picLocks noChangeAspect="1"/>
          </p:cNvPicPr>
          <p:nvPr/>
        </p:nvPicPr>
        <p:blipFill>
          <a:blip r:embed="rId5"/>
          <a:stretch>
            <a:fillRect/>
          </a:stretch>
        </p:blipFill>
        <p:spPr>
          <a:xfrm>
            <a:off x="2100977" y="2629019"/>
            <a:ext cx="837724" cy="1340525"/>
          </a:xfrm>
          <a:prstGeom prst="rect">
            <a:avLst/>
          </a:prstGeom>
        </p:spPr>
      </p:pic>
      <p:sp>
        <p:nvSpPr>
          <p:cNvPr id="9" name="Text 4"/>
          <p:cNvSpPr/>
          <p:nvPr/>
        </p:nvSpPr>
        <p:spPr>
          <a:xfrm>
            <a:off x="3190042" y="2796540"/>
            <a:ext cx="1971318" cy="246459"/>
          </a:xfrm>
          <a:prstGeom prst="rect">
            <a:avLst/>
          </a:prstGeom>
          <a:noFill/>
          <a:ln/>
        </p:spPr>
        <p:txBody>
          <a:bodyPr wrap="none" rtlCol="0" anchor="t"/>
          <a:lstStyle/>
          <a:p>
            <a:pPr marL="0" indent="0" algn="l">
              <a:lnSpc>
                <a:spcPts val="1940"/>
              </a:lnSpc>
              <a:buNone/>
            </a:pPr>
            <a:r>
              <a:rPr lang="en-US" sz="1552" b="1" kern="0" spc="-31" dirty="0">
                <a:solidFill>
                  <a:srgbClr val="272525"/>
                </a:solidFill>
                <a:latin typeface="Source Serif Pro" pitchFamily="34" charset="0"/>
                <a:ea typeface="Source Serif Pro" pitchFamily="34" charset="-122"/>
                <a:cs typeface="Source Serif Pro" pitchFamily="34" charset="-120"/>
              </a:rPr>
              <a:t>Model Selection</a:t>
            </a:r>
            <a:endParaRPr lang="en-US" sz="1552" dirty="0"/>
          </a:p>
        </p:txBody>
      </p:sp>
      <p:sp>
        <p:nvSpPr>
          <p:cNvPr id="10" name="Text 5"/>
          <p:cNvSpPr/>
          <p:nvPr/>
        </p:nvSpPr>
        <p:spPr>
          <a:xfrm>
            <a:off x="3190042" y="3143488"/>
            <a:ext cx="9339382" cy="268010"/>
          </a:xfrm>
          <a:prstGeom prst="rect">
            <a:avLst/>
          </a:prstGeom>
          <a:noFill/>
          <a:ln/>
        </p:spPr>
        <p:txBody>
          <a:bodyPr wrap="none" rtlCol="0" anchor="t"/>
          <a:lstStyle/>
          <a:p>
            <a:pPr marL="0" indent="0" algn="l">
              <a:lnSpc>
                <a:spcPts val="2111"/>
              </a:lnSpc>
              <a:buNone/>
            </a:pPr>
            <a:r>
              <a:rPr lang="en-US" sz="1319" kern="0" spc="-26" dirty="0">
                <a:solidFill>
                  <a:srgbClr val="272525"/>
                </a:solidFill>
                <a:latin typeface="Source Sans Pro" pitchFamily="34" charset="0"/>
                <a:ea typeface="Source Sans Pro" pitchFamily="34" charset="-122"/>
                <a:cs typeface="Source Sans Pro" pitchFamily="34" charset="-120"/>
              </a:rPr>
              <a:t>Choosing the appropriate statistical model based on the data and the goal of the analysis.</a:t>
            </a:r>
            <a:endParaRPr lang="en-US" sz="1319" dirty="0"/>
          </a:p>
        </p:txBody>
      </p:sp>
      <p:pic>
        <p:nvPicPr>
          <p:cNvPr id="11" name="Image 3" descr="preencoded.png"/>
          <p:cNvPicPr>
            <a:picLocks noChangeAspect="1"/>
          </p:cNvPicPr>
          <p:nvPr/>
        </p:nvPicPr>
        <p:blipFill>
          <a:blip r:embed="rId6"/>
          <a:stretch>
            <a:fillRect/>
          </a:stretch>
        </p:blipFill>
        <p:spPr>
          <a:xfrm>
            <a:off x="2100977" y="3969544"/>
            <a:ext cx="837724" cy="1340525"/>
          </a:xfrm>
          <a:prstGeom prst="rect">
            <a:avLst/>
          </a:prstGeom>
        </p:spPr>
      </p:pic>
      <p:sp>
        <p:nvSpPr>
          <p:cNvPr id="12" name="Text 6"/>
          <p:cNvSpPr/>
          <p:nvPr/>
        </p:nvSpPr>
        <p:spPr>
          <a:xfrm>
            <a:off x="3190042" y="4137065"/>
            <a:ext cx="1971318" cy="246459"/>
          </a:xfrm>
          <a:prstGeom prst="rect">
            <a:avLst/>
          </a:prstGeom>
          <a:noFill/>
          <a:ln/>
        </p:spPr>
        <p:txBody>
          <a:bodyPr wrap="none" rtlCol="0" anchor="t"/>
          <a:lstStyle/>
          <a:p>
            <a:pPr marL="0" indent="0" algn="l">
              <a:lnSpc>
                <a:spcPts val="1940"/>
              </a:lnSpc>
              <a:buNone/>
            </a:pPr>
            <a:r>
              <a:rPr lang="en-US" sz="1552" b="1" kern="0" spc="-31" dirty="0">
                <a:solidFill>
                  <a:srgbClr val="272525"/>
                </a:solidFill>
                <a:latin typeface="Source Serif Pro" pitchFamily="34" charset="0"/>
                <a:ea typeface="Source Serif Pro" pitchFamily="34" charset="-122"/>
                <a:cs typeface="Source Serif Pro" pitchFamily="34" charset="-120"/>
              </a:rPr>
              <a:t>Model Training</a:t>
            </a:r>
            <a:endParaRPr lang="en-US" sz="1552" dirty="0"/>
          </a:p>
        </p:txBody>
      </p:sp>
      <p:sp>
        <p:nvSpPr>
          <p:cNvPr id="13" name="Text 7"/>
          <p:cNvSpPr/>
          <p:nvPr/>
        </p:nvSpPr>
        <p:spPr>
          <a:xfrm>
            <a:off x="3190042" y="4484013"/>
            <a:ext cx="9339382" cy="268010"/>
          </a:xfrm>
          <a:prstGeom prst="rect">
            <a:avLst/>
          </a:prstGeom>
          <a:noFill/>
          <a:ln/>
        </p:spPr>
        <p:txBody>
          <a:bodyPr wrap="none" rtlCol="0" anchor="t"/>
          <a:lstStyle/>
          <a:p>
            <a:pPr marL="0" indent="0" algn="l">
              <a:lnSpc>
                <a:spcPts val="2111"/>
              </a:lnSpc>
              <a:buNone/>
            </a:pPr>
            <a:r>
              <a:rPr lang="en-US" sz="1319" kern="0" spc="-26" dirty="0">
                <a:solidFill>
                  <a:srgbClr val="272525"/>
                </a:solidFill>
                <a:latin typeface="Source Sans Pro" pitchFamily="34" charset="0"/>
                <a:ea typeface="Source Sans Pro" pitchFamily="34" charset="-122"/>
                <a:cs typeface="Source Sans Pro" pitchFamily="34" charset="-120"/>
              </a:rPr>
              <a:t>Training the model on a subset of data to learn patterns and relationships.</a:t>
            </a:r>
            <a:endParaRPr lang="en-US" sz="1319" dirty="0"/>
          </a:p>
        </p:txBody>
      </p:sp>
      <p:pic>
        <p:nvPicPr>
          <p:cNvPr id="14" name="Image 4" descr="preencoded.png"/>
          <p:cNvPicPr>
            <a:picLocks noChangeAspect="1"/>
          </p:cNvPicPr>
          <p:nvPr/>
        </p:nvPicPr>
        <p:blipFill>
          <a:blip r:embed="rId7"/>
          <a:stretch>
            <a:fillRect/>
          </a:stretch>
        </p:blipFill>
        <p:spPr>
          <a:xfrm>
            <a:off x="2100977" y="5310068"/>
            <a:ext cx="837724" cy="1340525"/>
          </a:xfrm>
          <a:prstGeom prst="rect">
            <a:avLst/>
          </a:prstGeom>
        </p:spPr>
      </p:pic>
      <p:sp>
        <p:nvSpPr>
          <p:cNvPr id="15" name="Text 8"/>
          <p:cNvSpPr/>
          <p:nvPr/>
        </p:nvSpPr>
        <p:spPr>
          <a:xfrm>
            <a:off x="3190042" y="5477589"/>
            <a:ext cx="1971318" cy="246459"/>
          </a:xfrm>
          <a:prstGeom prst="rect">
            <a:avLst/>
          </a:prstGeom>
          <a:noFill/>
          <a:ln/>
        </p:spPr>
        <p:txBody>
          <a:bodyPr wrap="none" rtlCol="0" anchor="t"/>
          <a:lstStyle/>
          <a:p>
            <a:pPr marL="0" indent="0" algn="l">
              <a:lnSpc>
                <a:spcPts val="1940"/>
              </a:lnSpc>
              <a:buNone/>
            </a:pPr>
            <a:r>
              <a:rPr lang="en-US" sz="1552" b="1" kern="0" spc="-31" dirty="0">
                <a:solidFill>
                  <a:srgbClr val="272525"/>
                </a:solidFill>
                <a:latin typeface="Source Serif Pro" pitchFamily="34" charset="0"/>
                <a:ea typeface="Source Serif Pro" pitchFamily="34" charset="-122"/>
                <a:cs typeface="Source Serif Pro" pitchFamily="34" charset="-120"/>
              </a:rPr>
              <a:t>Model Evaluation</a:t>
            </a:r>
            <a:endParaRPr lang="en-US" sz="1552" dirty="0"/>
          </a:p>
        </p:txBody>
      </p:sp>
      <p:sp>
        <p:nvSpPr>
          <p:cNvPr id="16" name="Text 9"/>
          <p:cNvSpPr/>
          <p:nvPr/>
        </p:nvSpPr>
        <p:spPr>
          <a:xfrm>
            <a:off x="3190042" y="5824538"/>
            <a:ext cx="9339382" cy="268010"/>
          </a:xfrm>
          <a:prstGeom prst="rect">
            <a:avLst/>
          </a:prstGeom>
          <a:noFill/>
          <a:ln/>
        </p:spPr>
        <p:txBody>
          <a:bodyPr wrap="none" rtlCol="0" anchor="t"/>
          <a:lstStyle/>
          <a:p>
            <a:pPr marL="0" indent="0" algn="l">
              <a:lnSpc>
                <a:spcPts val="2111"/>
              </a:lnSpc>
              <a:buNone/>
            </a:pPr>
            <a:r>
              <a:rPr lang="en-US" sz="1319" kern="0" spc="-26" dirty="0">
                <a:solidFill>
                  <a:srgbClr val="272525"/>
                </a:solidFill>
                <a:latin typeface="Source Sans Pro" pitchFamily="34" charset="0"/>
                <a:ea typeface="Source Sans Pro" pitchFamily="34" charset="-122"/>
                <a:cs typeface="Source Sans Pro" pitchFamily="34" charset="-120"/>
              </a:rPr>
              <a:t>Assessing the accuracy and performance of the model using various metrics.</a:t>
            </a:r>
            <a:endParaRPr lang="en-US" sz="1319" dirty="0"/>
          </a:p>
        </p:txBody>
      </p:sp>
      <p:pic>
        <p:nvPicPr>
          <p:cNvPr id="17" name="Image 5" descr="preencoded.png"/>
          <p:cNvPicPr>
            <a:picLocks noChangeAspect="1"/>
          </p:cNvPicPr>
          <p:nvPr/>
        </p:nvPicPr>
        <p:blipFill>
          <a:blip r:embed="rId8"/>
          <a:stretch>
            <a:fillRect/>
          </a:stretch>
        </p:blipFill>
        <p:spPr>
          <a:xfrm>
            <a:off x="2100977" y="6650593"/>
            <a:ext cx="837724" cy="1340525"/>
          </a:xfrm>
          <a:prstGeom prst="rect">
            <a:avLst/>
          </a:prstGeom>
        </p:spPr>
      </p:pic>
      <p:sp>
        <p:nvSpPr>
          <p:cNvPr id="18" name="Text 10"/>
          <p:cNvSpPr/>
          <p:nvPr/>
        </p:nvSpPr>
        <p:spPr>
          <a:xfrm>
            <a:off x="3190042" y="6818114"/>
            <a:ext cx="1971318" cy="246459"/>
          </a:xfrm>
          <a:prstGeom prst="rect">
            <a:avLst/>
          </a:prstGeom>
          <a:noFill/>
          <a:ln/>
        </p:spPr>
        <p:txBody>
          <a:bodyPr wrap="none" rtlCol="0" anchor="t"/>
          <a:lstStyle/>
          <a:p>
            <a:pPr marL="0" indent="0" algn="l">
              <a:lnSpc>
                <a:spcPts val="1940"/>
              </a:lnSpc>
              <a:buNone/>
            </a:pPr>
            <a:r>
              <a:rPr lang="en-US" sz="1552" b="1" kern="0" spc="-31" dirty="0">
                <a:solidFill>
                  <a:srgbClr val="272525"/>
                </a:solidFill>
                <a:latin typeface="Source Serif Pro" pitchFamily="34" charset="0"/>
                <a:ea typeface="Source Serif Pro" pitchFamily="34" charset="-122"/>
                <a:cs typeface="Source Serif Pro" pitchFamily="34" charset="-120"/>
              </a:rPr>
              <a:t>Model Deployment</a:t>
            </a:r>
            <a:endParaRPr lang="en-US" sz="1552" dirty="0"/>
          </a:p>
        </p:txBody>
      </p:sp>
      <p:sp>
        <p:nvSpPr>
          <p:cNvPr id="19" name="Text 11"/>
          <p:cNvSpPr/>
          <p:nvPr/>
        </p:nvSpPr>
        <p:spPr>
          <a:xfrm>
            <a:off x="3190042" y="7165062"/>
            <a:ext cx="9339382" cy="268010"/>
          </a:xfrm>
          <a:prstGeom prst="rect">
            <a:avLst/>
          </a:prstGeom>
          <a:noFill/>
          <a:ln/>
        </p:spPr>
        <p:txBody>
          <a:bodyPr wrap="none" rtlCol="0" anchor="t"/>
          <a:lstStyle/>
          <a:p>
            <a:pPr marL="0" indent="0" algn="l">
              <a:lnSpc>
                <a:spcPts val="2111"/>
              </a:lnSpc>
              <a:buNone/>
            </a:pPr>
            <a:r>
              <a:rPr lang="en-US" sz="1319" kern="0" spc="-26" dirty="0">
                <a:solidFill>
                  <a:srgbClr val="272525"/>
                </a:solidFill>
                <a:latin typeface="Source Sans Pro" pitchFamily="34" charset="0"/>
                <a:ea typeface="Source Sans Pro" pitchFamily="34" charset="-122"/>
                <a:cs typeface="Source Sans Pro" pitchFamily="34" charset="-120"/>
              </a:rPr>
              <a:t>Deploying the model to make predictions on new data.</a:t>
            </a:r>
            <a:endParaRPr lang="en-US" sz="131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1682353"/>
            <a:ext cx="4887873" cy="4864894"/>
          </a:xfrm>
          <a:prstGeom prst="rect">
            <a:avLst/>
          </a:prstGeom>
        </p:spPr>
      </p:pic>
      <p:sp>
        <p:nvSpPr>
          <p:cNvPr id="6" name="Text 1"/>
          <p:cNvSpPr/>
          <p:nvPr/>
        </p:nvSpPr>
        <p:spPr>
          <a:xfrm>
            <a:off x="837724" y="2465189"/>
            <a:ext cx="7468553" cy="1408033"/>
          </a:xfrm>
          <a:prstGeom prst="rect">
            <a:avLst/>
          </a:prstGeom>
          <a:noFill/>
          <a:ln/>
        </p:spPr>
        <p:txBody>
          <a:bodyPr wrap="square" rtlCol="0" anchor="t"/>
          <a:lstStyle/>
          <a:p>
            <a:pPr marL="0" indent="0">
              <a:lnSpc>
                <a:spcPts val="5544"/>
              </a:lnSpc>
              <a:buNone/>
            </a:pPr>
            <a:r>
              <a:rPr lang="en-US" sz="4435" b="1" kern="0" spc="-89" dirty="0">
                <a:solidFill>
                  <a:srgbClr val="D73AD7"/>
                </a:solidFill>
                <a:latin typeface="Source Serif Pro" pitchFamily="34" charset="0"/>
                <a:ea typeface="Source Serif Pro" pitchFamily="34" charset="-122"/>
                <a:cs typeface="Source Serif Pro" pitchFamily="34" charset="-120"/>
              </a:rPr>
              <a:t>Importance of Data Analysis and Visualization</a:t>
            </a:r>
            <a:endParaRPr lang="en-US" sz="4435" dirty="0"/>
          </a:p>
        </p:txBody>
      </p:sp>
      <p:sp>
        <p:nvSpPr>
          <p:cNvPr id="7" name="Text 2"/>
          <p:cNvSpPr/>
          <p:nvPr/>
        </p:nvSpPr>
        <p:spPr>
          <a:xfrm>
            <a:off x="837724" y="4232196"/>
            <a:ext cx="7468553" cy="1532096"/>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Data analysis is essential for making informed decisions in various fields, including business, healthcare, finance, and research. Visualizing data effectively allows for clearer communication of insights, enabling collaboration and understanding across different stakeholders.</a:t>
            </a:r>
            <a:endParaRPr lang="en-US" sz="1885"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305</TotalTime>
  <Words>882</Words>
  <Application>Microsoft Office PowerPoint</Application>
  <PresentationFormat>Custom</PresentationFormat>
  <Paragraphs>122</Paragraphs>
  <Slides>15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Canva Sans Bold</vt:lpstr>
      <vt:lpstr>Century Gothic</vt:lpstr>
      <vt:lpstr>Helios</vt:lpstr>
      <vt:lpstr>Klein Bold</vt:lpstr>
      <vt:lpstr>Source Sans Pro</vt:lpstr>
      <vt:lpstr>Source Serif Pro</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Rajesh R</cp:lastModifiedBy>
  <cp:revision>4</cp:revision>
  <dcterms:created xsi:type="dcterms:W3CDTF">2024-08-16T13:22:16Z</dcterms:created>
  <dcterms:modified xsi:type="dcterms:W3CDTF">2024-08-20T13:34:51Z</dcterms:modified>
</cp:coreProperties>
</file>